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1" r:id="rId1"/>
  </p:sldMasterIdLst>
  <p:sldIdLst>
    <p:sldId id="257" r:id="rId2"/>
    <p:sldId id="256" r:id="rId3"/>
    <p:sldId id="260" r:id="rId4"/>
    <p:sldId id="261" r:id="rId5"/>
    <p:sldId id="269" r:id="rId6"/>
    <p:sldId id="264" r:id="rId7"/>
    <p:sldId id="268" r:id="rId8"/>
    <p:sldId id="265" r:id="rId9"/>
    <p:sldId id="272" r:id="rId10"/>
    <p:sldId id="273" r:id="rId11"/>
    <p:sldId id="270" r:id="rId12"/>
    <p:sldId id="271" r:id="rId13"/>
    <p:sldId id="263" r:id="rId14"/>
    <p:sldId id="259" r:id="rId15"/>
    <p:sldId id="266" r:id="rId16"/>
    <p:sldId id="267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15" autoAdjust="0"/>
    <p:restoredTop sz="94660" autoAdjust="0"/>
  </p:normalViewPr>
  <p:slideViewPr>
    <p:cSldViewPr snapToGrid="0">
      <p:cViewPr varScale="1">
        <p:scale>
          <a:sx n="74" d="100"/>
          <a:sy n="74" d="100"/>
        </p:scale>
        <p:origin x="456" y="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9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69CB8-F204-4D06-B913-C5A26A89888A}" type="datetimeFigureOut">
              <a:rPr lang="en-US" smtClean="0"/>
              <a:t>6/15/2016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85748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6E300-0A13-4A81-945A-7333C271A069}" type="datetimeFigureOut">
              <a:rPr lang="en-US" smtClean="0"/>
              <a:t>6/15/2016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78410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71962-1EA4-46E7-BCB0-F36CE46D1A59}" type="datetimeFigureOut">
              <a:rPr lang="en-US" smtClean="0"/>
              <a:t>6/15/2016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25027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BB376-B19C-488D-ABEB-03C7E6E9E3E0}" type="datetimeFigureOut">
              <a:rPr lang="en-US" smtClean="0"/>
              <a:t>6/15/2016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20315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F077B-A50F-4D64-8574-E2D6A98A5553}" type="datetimeFigureOut">
              <a:rPr lang="en-US" smtClean="0"/>
              <a:t>6/15/2016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36845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E2A62-1983-43A1-A163-D8AA46534C80}" type="datetimeFigureOut">
              <a:rPr lang="en-US" smtClean="0"/>
              <a:t>6/15/2016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30694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F3E3B-34E3-4345-B2A1-994B83598A9C}" type="datetimeFigureOut">
              <a:rPr lang="en-US" smtClean="0"/>
              <a:t>6/15/2016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05571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16C96-82A1-4D77-8ADA-627AC6FE3D65}" type="datetimeFigureOut">
              <a:rPr lang="en-US" smtClean="0"/>
              <a:t>6/15/2016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98895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02C1E-28F2-47E9-802D-339E64E2F920}" type="datetimeFigureOut">
              <a:rPr lang="en-US" smtClean="0"/>
              <a:t>6/15/2016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49961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24271A48-F18A-45B3-BC05-1E27DA3F88AF}" type="datetimeFigureOut">
              <a:rPr lang="en-US" smtClean="0"/>
              <a:t>6/15/2016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76834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747F8-9654-4282-85D2-65F41AAE7A75}" type="datetimeFigureOut">
              <a:rPr lang="en-US" smtClean="0"/>
              <a:t>6/15/2016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31360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74000">
              <a:schemeClr val="accent1">
                <a:lumMod val="5000"/>
                <a:lumOff val="95000"/>
                <a:alpha val="23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5DC5B261-8843-42D1-AAFC-05E20E2D9B97}" type="datetimeFigureOut">
              <a:rPr lang="en-US" smtClean="0"/>
              <a:t>6/15/2016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5889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 shadeToTitle="1">
        <a:gradFill>
          <a:gsLst>
            <a:gs pos="93000">
              <a:schemeClr val="accent1">
                <a:lumMod val="5000"/>
                <a:lumOff val="95000"/>
                <a:alpha val="23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6389076"/>
            <a:ext cx="12192000" cy="468923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0" y="6295292"/>
            <a:ext cx="12192000" cy="937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980636" y="713786"/>
            <a:ext cx="435965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/>
              <a:t>О компании «БОС»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980636" y="1421672"/>
            <a:ext cx="997089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Производственная Компания «</a:t>
            </a:r>
            <a:r>
              <a:rPr lang="ru-RU" dirty="0">
                <a:solidFill>
                  <a:srgbClr val="FF0000"/>
                </a:solidFill>
              </a:rPr>
              <a:t>Базальтовые Огнезащитные Системы</a:t>
            </a:r>
            <a:r>
              <a:rPr lang="ru-RU" dirty="0"/>
              <a:t>» </a:t>
            </a:r>
            <a:r>
              <a:rPr lang="ru-RU" dirty="0" smtClean="0"/>
              <a:t>– Российский </a:t>
            </a:r>
            <a:r>
              <a:rPr lang="ru-RU" dirty="0"/>
              <a:t>производитель негорючих теплоизоляционных и огнезащитных материалов на основе базальтовых супертонких и тонких волокон.</a:t>
            </a:r>
          </a:p>
          <a:p>
            <a:endParaRPr lang="ru-RU" dirty="0"/>
          </a:p>
          <a:p>
            <a:r>
              <a:rPr lang="ru-RU" b="1" dirty="0"/>
              <a:t>Миссия</a:t>
            </a:r>
            <a:r>
              <a:rPr lang="ru-RU" dirty="0"/>
              <a:t> –  б</a:t>
            </a:r>
            <a:r>
              <a:rPr lang="ru-RU" dirty="0" smtClean="0"/>
              <a:t>ыть </a:t>
            </a:r>
            <a:r>
              <a:rPr lang="ru-RU" dirty="0"/>
              <a:t>лучшим партнером и производителем теплоизоляционных и огнезащитных материалов, сфокусированным на безопасности людей. Предоставлять лучшие решения по огнезащите и теплоизоляции.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980635" y="3589661"/>
            <a:ext cx="997089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Огнезащита и техническая теплоизоляция от компании «</a:t>
            </a:r>
            <a:r>
              <a:rPr lang="ru-RU" dirty="0">
                <a:solidFill>
                  <a:srgbClr val="FF0000"/>
                </a:solidFill>
              </a:rPr>
              <a:t>БОС</a:t>
            </a:r>
            <a:r>
              <a:rPr lang="ru-RU" dirty="0"/>
              <a:t>» применяется в таких отраслях как огнезащита и теплоизоляция воздуховодов и вентиляции, огнезащита металлоконструкций, огнезащита железобетона, техническая теплоизоляция резервуаров, трубопроводов, высокотемпературного оборудования, систем HVAC, в сферах судостроения, авиации и атомной энергетики.</a:t>
            </a:r>
          </a:p>
        </p:txBody>
      </p:sp>
    </p:spTree>
    <p:extLst>
      <p:ext uri="{BB962C8B-B14F-4D97-AF65-F5344CB8AC3E}">
        <p14:creationId xmlns:p14="http://schemas.microsoft.com/office/powerpoint/2010/main" val="1925643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 shadeToTitle="1">
        <a:gradFill>
          <a:gsLst>
            <a:gs pos="93000">
              <a:schemeClr val="accent1">
                <a:lumMod val="5000"/>
                <a:lumOff val="95000"/>
                <a:alpha val="23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6389076"/>
            <a:ext cx="12192000" cy="468923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0" y="6295292"/>
            <a:ext cx="12192000" cy="937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886691" y="1064682"/>
            <a:ext cx="5668488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/>
              <a:t>Порядок монтажа:</a:t>
            </a:r>
          </a:p>
          <a:p>
            <a:endParaRPr lang="ru-RU" dirty="0"/>
          </a:p>
          <a:p>
            <a:r>
              <a:rPr lang="ru-RU" dirty="0" smtClean="0">
                <a:solidFill>
                  <a:srgbClr val="FF0000"/>
                </a:solidFill>
              </a:rPr>
              <a:t>1.  </a:t>
            </a:r>
            <a:r>
              <a:rPr lang="ru-RU" dirty="0"/>
              <a:t>Проводится предварительная подготовка вентиляционной системы.</a:t>
            </a:r>
          </a:p>
          <a:p>
            <a:endParaRPr lang="ru-RU" dirty="0"/>
          </a:p>
          <a:p>
            <a:r>
              <a:rPr lang="ru-RU" dirty="0" smtClean="0">
                <a:solidFill>
                  <a:srgbClr val="FF0000"/>
                </a:solidFill>
              </a:rPr>
              <a:t>2.  </a:t>
            </a:r>
            <a:r>
              <a:rPr lang="ru-RU" dirty="0"/>
              <a:t>Раскрой материала по необходимым размерам.</a:t>
            </a:r>
          </a:p>
          <a:p>
            <a:endParaRPr lang="ru-RU" dirty="0"/>
          </a:p>
          <a:p>
            <a:r>
              <a:rPr lang="ru-RU" dirty="0" smtClean="0">
                <a:solidFill>
                  <a:srgbClr val="FF0000"/>
                </a:solidFill>
              </a:rPr>
              <a:t>3. </a:t>
            </a:r>
            <a:r>
              <a:rPr lang="ru-RU" dirty="0" smtClean="0"/>
              <a:t>Огнезащитную клеящую смесь перемешивают и наносят на защищаемые поверхности.</a:t>
            </a:r>
          </a:p>
          <a:p>
            <a:endParaRPr lang="ru-RU" dirty="0" smtClean="0"/>
          </a:p>
          <a:p>
            <a:r>
              <a:rPr lang="ru-RU" dirty="0" smtClean="0">
                <a:solidFill>
                  <a:srgbClr val="FF0000"/>
                </a:solidFill>
              </a:rPr>
              <a:t>4. </a:t>
            </a:r>
            <a:r>
              <a:rPr lang="ru-RU" dirty="0" smtClean="0"/>
              <a:t>Защищаемые поверхности оклеивают материалом </a:t>
            </a:r>
            <a:r>
              <a:rPr lang="en-US" b="1" i="1" dirty="0">
                <a:solidFill>
                  <a:srgbClr val="FF0000"/>
                </a:solidFill>
              </a:rPr>
              <a:t>PRO –</a:t>
            </a:r>
            <a:r>
              <a:rPr lang="ru-RU" b="1" i="1" dirty="0" smtClean="0">
                <a:solidFill>
                  <a:srgbClr val="FF0000"/>
                </a:solidFill>
              </a:rPr>
              <a:t>МБОР</a:t>
            </a:r>
          </a:p>
          <a:p>
            <a:endParaRPr lang="ru-RU" i="1" dirty="0"/>
          </a:p>
          <a:p>
            <a:r>
              <a:rPr lang="ru-RU" dirty="0" smtClean="0">
                <a:solidFill>
                  <a:srgbClr val="FF0000"/>
                </a:solidFill>
              </a:rPr>
              <a:t>5</a:t>
            </a:r>
            <a:r>
              <a:rPr lang="ru-RU" dirty="0" smtClean="0"/>
              <a:t>. Швы </a:t>
            </a:r>
            <a:r>
              <a:rPr lang="ru-RU" dirty="0"/>
              <a:t>при необходимости заклеиваются алюминиевым скотчем</a:t>
            </a:r>
            <a:r>
              <a:rPr lang="ru-RU" dirty="0" smtClean="0"/>
              <a:t>. </a:t>
            </a:r>
          </a:p>
          <a:p>
            <a:endParaRPr lang="ru-RU" dirty="0"/>
          </a:p>
          <a:p>
            <a:r>
              <a:rPr lang="ru-RU" dirty="0" smtClean="0">
                <a:solidFill>
                  <a:srgbClr val="FF0000"/>
                </a:solidFill>
              </a:rPr>
              <a:t>6. </a:t>
            </a:r>
            <a:r>
              <a:rPr lang="ru-RU" dirty="0" smtClean="0"/>
              <a:t>Для герметичности фланцевых соединений рекомендуем использовать базальтовый шнур.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5179" y="718905"/>
            <a:ext cx="5031234" cy="510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064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100051" y="1403131"/>
            <a:ext cx="10349827" cy="5517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8794" y="848140"/>
            <a:ext cx="10471084" cy="3350374"/>
          </a:xfrm>
        </p:spPr>
        <p:txBody>
          <a:bodyPr>
            <a:normAutofit/>
          </a:bodyPr>
          <a:lstStyle/>
          <a:p>
            <a:pPr algn="ctr"/>
            <a:r>
              <a:rPr lang="ru-RU" sz="6600" dirty="0" smtClean="0"/>
              <a:t>Огнезащитное   покрытие для металлоконструкций</a:t>
            </a:r>
            <a:br>
              <a:rPr lang="ru-RU" sz="6600" dirty="0" smtClean="0"/>
            </a:br>
            <a:r>
              <a:rPr lang="ru-RU" sz="6600" dirty="0" smtClean="0">
                <a:solidFill>
                  <a:srgbClr val="FF0000"/>
                </a:solidFill>
              </a:rPr>
              <a:t>PRO-</a:t>
            </a:r>
            <a:r>
              <a:rPr lang="en-US" sz="6600" dirty="0" smtClean="0">
                <a:solidFill>
                  <a:srgbClr val="FF0000"/>
                </a:solidFill>
              </a:rPr>
              <a:t>METAL</a:t>
            </a:r>
            <a:r>
              <a:rPr lang="ru-RU" sz="6600" dirty="0" smtClean="0">
                <a:solidFill>
                  <a:srgbClr val="FF0000"/>
                </a:solidFill>
              </a:rPr>
              <a:t> </a:t>
            </a:r>
            <a:r>
              <a:rPr lang="en-US" sz="6600" dirty="0" smtClean="0">
                <a:solidFill>
                  <a:srgbClr val="FF0000"/>
                </a:solidFill>
              </a:rPr>
              <a:t> R</a:t>
            </a:r>
            <a:r>
              <a:rPr lang="ru-RU" sz="6600" dirty="0" smtClean="0">
                <a:solidFill>
                  <a:srgbClr val="FF0000"/>
                </a:solidFill>
              </a:rPr>
              <a:t> </a:t>
            </a:r>
            <a:r>
              <a:rPr lang="en-US" sz="6600" dirty="0">
                <a:solidFill>
                  <a:srgbClr val="FF0000"/>
                </a:solidFill>
              </a:rPr>
              <a:t>9</a:t>
            </a:r>
            <a:r>
              <a:rPr lang="ru-RU" sz="6600" dirty="0" smtClean="0">
                <a:solidFill>
                  <a:srgbClr val="FF0000"/>
                </a:solidFill>
              </a:rPr>
              <a:t>0 </a:t>
            </a:r>
            <a:r>
              <a:rPr lang="ru-RU" sz="6600" dirty="0">
                <a:solidFill>
                  <a:srgbClr val="FF0000"/>
                </a:solidFill>
              </a:rPr>
              <a:t>- </a:t>
            </a:r>
            <a:r>
              <a:rPr lang="ru-RU" sz="6600" dirty="0" smtClean="0">
                <a:solidFill>
                  <a:srgbClr val="FF0000"/>
                </a:solidFill>
              </a:rPr>
              <a:t>180</a:t>
            </a:r>
            <a:endParaRPr lang="ru-RU" sz="6600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Производственная компания </a:t>
            </a:r>
            <a:r>
              <a:rPr lang="ru-RU" dirty="0"/>
              <a:t>«</a:t>
            </a:r>
            <a:r>
              <a:rPr lang="ru-RU" dirty="0" smtClean="0"/>
              <a:t>Базальтовые Огнезащитные Системы»</a:t>
            </a:r>
            <a:endParaRPr lang="ru-RU" dirty="0"/>
          </a:p>
          <a:p>
            <a:endParaRPr lang="ru-RU" dirty="0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1248229" y="1373838"/>
            <a:ext cx="9910222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6534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 shadeToTitle="1">
        <a:gradFill>
          <a:gsLst>
            <a:gs pos="93000">
              <a:schemeClr val="accent1">
                <a:lumMod val="5000"/>
                <a:lumOff val="95000"/>
                <a:alpha val="23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6389076"/>
            <a:ext cx="12192000" cy="468923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0" y="6295292"/>
            <a:ext cx="12192000" cy="937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769917" y="1396616"/>
            <a:ext cx="2707380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Комп</a:t>
            </a:r>
            <a:r>
              <a:rPr lang="ru-RU" b="1" dirty="0"/>
              <a:t>л</a:t>
            </a:r>
            <a:r>
              <a:rPr lang="ru-RU" b="1" dirty="0" smtClean="0"/>
              <a:t>ексная система огнезащиты</a:t>
            </a:r>
          </a:p>
          <a:p>
            <a:r>
              <a:rPr lang="ru-RU" b="1" dirty="0" smtClean="0"/>
              <a:t> </a:t>
            </a:r>
            <a:r>
              <a:rPr lang="en-US" b="1" dirty="0" smtClean="0">
                <a:solidFill>
                  <a:srgbClr val="FF0000"/>
                </a:solidFill>
              </a:rPr>
              <a:t>PRO-METAL R90-180</a:t>
            </a:r>
            <a:endParaRPr lang="ru-RU" b="1" dirty="0" smtClean="0">
              <a:solidFill>
                <a:srgbClr val="FF0000"/>
              </a:solidFill>
            </a:endParaRPr>
          </a:p>
          <a:p>
            <a:r>
              <a:rPr lang="ru-RU" b="1" dirty="0" smtClean="0"/>
              <a:t>выпускается </a:t>
            </a:r>
            <a:r>
              <a:rPr lang="ru-RU" b="1" dirty="0"/>
              <a:t>в обкладке разными покрытиями:</a:t>
            </a:r>
          </a:p>
          <a:p>
            <a:endParaRPr lang="ru-RU" b="1" dirty="0" smtClean="0"/>
          </a:p>
          <a:p>
            <a:r>
              <a:rPr lang="en-US" b="1" dirty="0" smtClean="0"/>
              <a:t>-</a:t>
            </a:r>
            <a:r>
              <a:rPr lang="ru-RU" b="1" dirty="0" smtClean="0"/>
              <a:t> неармированной фольгой</a:t>
            </a:r>
            <a:endParaRPr lang="en-US" b="1" dirty="0" smtClean="0"/>
          </a:p>
          <a:p>
            <a:r>
              <a:rPr lang="ru-RU" b="1" dirty="0"/>
              <a:t>-</a:t>
            </a:r>
            <a:r>
              <a:rPr lang="ru-RU" b="1" dirty="0" smtClean="0"/>
              <a:t>стеклотканью</a:t>
            </a:r>
          </a:p>
          <a:p>
            <a:r>
              <a:rPr lang="ru-RU" b="1" dirty="0" smtClean="0"/>
              <a:t>-базальтовой тканью</a:t>
            </a:r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5122" name="Picture 2" descr="Z:\МАРКЕТОЛОГ\ФОТО\фотосессия 2016 + видео\BOS\мбор\ст\20160208-IMG_564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6242" y="721217"/>
            <a:ext cx="6679186" cy="5370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844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 shadeToTitle="1">
        <a:gradFill>
          <a:gsLst>
            <a:gs pos="93000">
              <a:schemeClr val="accent1">
                <a:lumMod val="5000"/>
                <a:lumOff val="95000"/>
                <a:alpha val="23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6389076"/>
            <a:ext cx="12192000" cy="468923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0" y="6295292"/>
            <a:ext cx="12192000" cy="937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5" name="Объект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08529920"/>
              </p:ext>
            </p:extLst>
          </p:nvPr>
        </p:nvGraphicFramePr>
        <p:xfrm>
          <a:off x="956951" y="950025"/>
          <a:ext cx="4541324" cy="523461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70662"/>
                <a:gridCol w="2270662"/>
              </a:tblGrid>
              <a:tr h="325675">
                <a:tc>
                  <a:txBody>
                    <a:bodyPr/>
                    <a:lstStyle/>
                    <a:p>
                      <a:pPr algn="just"/>
                      <a:r>
                        <a:rPr lang="ru-RU" b="1" u="none" dirty="0" smtClean="0"/>
                        <a:t>Группа</a:t>
                      </a:r>
                      <a:r>
                        <a:rPr lang="ru-RU" b="1" u="none" baseline="0" dirty="0" smtClean="0"/>
                        <a:t> горючести</a:t>
                      </a:r>
                      <a:endParaRPr lang="ru-RU" b="1" u="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dirty="0" smtClean="0"/>
                        <a:t>НГ</a:t>
                      </a:r>
                      <a:endParaRPr lang="ru-RU" dirty="0"/>
                    </a:p>
                  </a:txBody>
                  <a:tcPr/>
                </a:tc>
              </a:tr>
              <a:tr h="325675">
                <a:tc>
                  <a:txBody>
                    <a:bodyPr/>
                    <a:lstStyle/>
                    <a:p>
                      <a:pPr algn="just"/>
                      <a:r>
                        <a:rPr lang="ru-RU" sz="1800" b="1" kern="1200" dirty="0" smtClean="0">
                          <a:effectLst/>
                        </a:rPr>
                        <a:t>Плотность, кг/м³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800" kern="1200" dirty="0" smtClean="0">
                          <a:effectLst/>
                        </a:rPr>
                        <a:t>100</a:t>
                      </a:r>
                      <a:endParaRPr lang="ru-RU" dirty="0"/>
                    </a:p>
                  </a:txBody>
                  <a:tcPr/>
                </a:tc>
              </a:tr>
              <a:tr h="325675">
                <a:tc gridSpan="2">
                  <a:txBody>
                    <a:bodyPr/>
                    <a:lstStyle/>
                    <a:p>
                      <a:pPr algn="ctr"/>
                      <a:r>
                        <a:rPr lang="ru-RU" sz="1800" b="1" kern="1200" dirty="0" smtClean="0">
                          <a:effectLst/>
                        </a:rPr>
                        <a:t>Теплопроводность, Вт/(</a:t>
                      </a:r>
                      <a:r>
                        <a:rPr lang="ru-RU" sz="1800" b="1" kern="1200" dirty="0" err="1" smtClean="0">
                          <a:effectLst/>
                        </a:rPr>
                        <a:t>м·К</a:t>
                      </a:r>
                      <a:r>
                        <a:rPr lang="ru-RU" sz="1800" b="1" kern="1200" dirty="0" smtClean="0">
                          <a:effectLst/>
                        </a:rPr>
                        <a:t>)</a:t>
                      </a:r>
                      <a:endParaRPr lang="ru-RU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25675">
                <a:tc>
                  <a:txBody>
                    <a:bodyPr/>
                    <a:lstStyle/>
                    <a:p>
                      <a:pPr algn="just"/>
                      <a:r>
                        <a:rPr lang="el-GR" sz="1800" kern="1200" dirty="0" smtClean="0">
                          <a:effectLst/>
                        </a:rPr>
                        <a:t>λ25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800" kern="1200" dirty="0" smtClean="0">
                          <a:effectLst/>
                        </a:rPr>
                        <a:t>0,033</a:t>
                      </a:r>
                      <a:endParaRPr lang="ru-RU" dirty="0"/>
                    </a:p>
                  </a:txBody>
                  <a:tcPr/>
                </a:tc>
              </a:tr>
              <a:tr h="325675">
                <a:tc>
                  <a:txBody>
                    <a:bodyPr/>
                    <a:lstStyle/>
                    <a:p>
                      <a:pPr algn="just"/>
                      <a:r>
                        <a:rPr lang="el-GR" sz="1800" kern="1200" dirty="0" smtClean="0">
                          <a:effectLst/>
                        </a:rPr>
                        <a:t>λ</a:t>
                      </a:r>
                      <a:r>
                        <a:rPr lang="ru-RU" sz="1800" kern="1200" dirty="0" smtClean="0">
                          <a:effectLst/>
                        </a:rPr>
                        <a:t>1</a:t>
                      </a:r>
                      <a:r>
                        <a:rPr lang="el-GR" sz="1800" kern="1200" dirty="0" smtClean="0">
                          <a:effectLst/>
                        </a:rPr>
                        <a:t>25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800" kern="1200" dirty="0" smtClean="0">
                          <a:effectLst/>
                        </a:rPr>
                        <a:t>0,045</a:t>
                      </a:r>
                      <a:endParaRPr lang="ru-RU" dirty="0"/>
                    </a:p>
                  </a:txBody>
                  <a:tcPr/>
                </a:tc>
              </a:tr>
              <a:tr h="325675">
                <a:tc>
                  <a:txBody>
                    <a:bodyPr/>
                    <a:lstStyle/>
                    <a:p>
                      <a:pPr algn="just"/>
                      <a:r>
                        <a:rPr lang="el-GR" sz="1800" kern="1200" dirty="0" smtClean="0">
                          <a:effectLst/>
                        </a:rPr>
                        <a:t>λ</a:t>
                      </a:r>
                      <a:r>
                        <a:rPr lang="ru-RU" sz="1800" kern="1200" dirty="0" smtClean="0">
                          <a:effectLst/>
                        </a:rPr>
                        <a:t>300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800" kern="1200" dirty="0" smtClean="0">
                          <a:effectLst/>
                        </a:rPr>
                        <a:t>0,080</a:t>
                      </a:r>
                      <a:endParaRPr lang="ru-RU" dirty="0"/>
                    </a:p>
                  </a:txBody>
                  <a:tcPr/>
                </a:tc>
              </a:tr>
              <a:tr h="325675">
                <a:tc gridSpan="2">
                  <a:txBody>
                    <a:bodyPr/>
                    <a:lstStyle/>
                    <a:p>
                      <a:pPr algn="ctr"/>
                      <a:r>
                        <a:rPr lang="ru-RU" sz="1800" b="1" kern="1200" dirty="0" smtClean="0">
                          <a:effectLst/>
                        </a:rPr>
                        <a:t>Размер, мм</a:t>
                      </a:r>
                      <a:endParaRPr lang="ru-RU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1302699">
                <a:tc>
                  <a:txBody>
                    <a:bodyPr/>
                    <a:lstStyle/>
                    <a:p>
                      <a:pPr algn="just"/>
                      <a:r>
                        <a:rPr lang="ru-RU" sz="1800" kern="1200" dirty="0" smtClean="0">
                          <a:effectLst/>
                        </a:rPr>
                        <a:t>Длина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800" kern="1200" dirty="0" smtClean="0">
                          <a:effectLst/>
                        </a:rPr>
                        <a:t>20000 (±100) (возможна иная намотка по желанию заказчика)</a:t>
                      </a:r>
                      <a:endParaRPr lang="ru-RU" dirty="0"/>
                    </a:p>
                  </a:txBody>
                  <a:tcPr/>
                </a:tc>
              </a:tr>
              <a:tr h="325675">
                <a:tc>
                  <a:txBody>
                    <a:bodyPr/>
                    <a:lstStyle/>
                    <a:p>
                      <a:pPr algn="just"/>
                      <a:r>
                        <a:rPr lang="ru-RU" sz="1800" kern="1200" dirty="0" smtClean="0">
                          <a:effectLst/>
                        </a:rPr>
                        <a:t>Ширина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800" kern="1200" dirty="0" smtClean="0">
                          <a:effectLst/>
                        </a:rPr>
                        <a:t>1200</a:t>
                      </a:r>
                      <a:endParaRPr lang="ru-RU" dirty="0"/>
                    </a:p>
                  </a:txBody>
                  <a:tcPr/>
                </a:tc>
              </a:tr>
              <a:tr h="325675">
                <a:tc>
                  <a:txBody>
                    <a:bodyPr/>
                    <a:lstStyle/>
                    <a:p>
                      <a:pPr algn="just"/>
                      <a:r>
                        <a:rPr lang="ru-RU" sz="1800" kern="1200" dirty="0" smtClean="0">
                          <a:effectLst/>
                        </a:rPr>
                        <a:t>Толщина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800" kern="1200" dirty="0" smtClean="0">
                          <a:effectLst/>
                        </a:rPr>
                        <a:t>От 5 до 20</a:t>
                      </a:r>
                      <a:endParaRPr lang="ru-RU" dirty="0"/>
                    </a:p>
                  </a:txBody>
                  <a:tcPr/>
                </a:tc>
              </a:tr>
              <a:tr h="569931">
                <a:tc>
                  <a:txBody>
                    <a:bodyPr/>
                    <a:lstStyle/>
                    <a:p>
                      <a:pPr algn="just"/>
                      <a:r>
                        <a:rPr lang="ru-RU" sz="1800" kern="1200" dirty="0" smtClean="0">
                          <a:effectLst/>
                        </a:rPr>
                        <a:t>Температура применения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800" kern="1200" dirty="0" smtClean="0">
                          <a:effectLst/>
                        </a:rPr>
                        <a:t>От -200°</a:t>
                      </a:r>
                      <a:r>
                        <a:rPr lang="en-US" sz="1800" kern="1200" dirty="0" smtClean="0">
                          <a:effectLst/>
                        </a:rPr>
                        <a:t>C </a:t>
                      </a:r>
                      <a:r>
                        <a:rPr lang="ru-RU" sz="1800" kern="1200" dirty="0" smtClean="0">
                          <a:effectLst/>
                        </a:rPr>
                        <a:t>до +900°</a:t>
                      </a:r>
                      <a:r>
                        <a:rPr lang="en-US" sz="1800" kern="1200" dirty="0" smtClean="0">
                          <a:effectLst/>
                        </a:rPr>
                        <a:t>C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1213711" y="358631"/>
            <a:ext cx="44960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Технические характеристики </a:t>
            </a:r>
            <a:r>
              <a:rPr lang="en-US" b="1" dirty="0" smtClean="0">
                <a:solidFill>
                  <a:srgbClr val="FF0000"/>
                </a:solidFill>
              </a:rPr>
              <a:t>PRO – METAL</a:t>
            </a:r>
            <a:endParaRPr lang="ru-RU" b="1" dirty="0">
              <a:solidFill>
                <a:srgbClr val="FF0000"/>
              </a:solidFill>
            </a:endParaRPr>
          </a:p>
        </p:txBody>
      </p:sp>
      <p:graphicFrame>
        <p:nvGraphicFramePr>
          <p:cNvPr id="8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76052690"/>
              </p:ext>
            </p:extLst>
          </p:nvPr>
        </p:nvGraphicFramePr>
        <p:xfrm>
          <a:off x="6222670" y="969024"/>
          <a:ext cx="5225142" cy="315967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59200"/>
                <a:gridCol w="1970468"/>
                <a:gridCol w="1595474"/>
              </a:tblGrid>
              <a:tr h="452235">
                <a:tc>
                  <a:txBody>
                    <a:bodyPr/>
                    <a:lstStyle/>
                    <a:p>
                      <a:pPr algn="ctr"/>
                      <a:r>
                        <a:rPr lang="ru-RU" sz="1800" b="1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Предел огнестойкости</a:t>
                      </a:r>
                      <a:endParaRPr lang="ru-RU" dirty="0"/>
                    </a:p>
                  </a:txBody>
                  <a:tcPr marL="74212" marR="742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Наименование материала</a:t>
                      </a:r>
                      <a:endParaRPr lang="ru-RU" dirty="0"/>
                    </a:p>
                  </a:txBody>
                  <a:tcPr marL="74212" marR="742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Толщина в мм</a:t>
                      </a:r>
                      <a:endParaRPr lang="ru-RU" dirty="0"/>
                    </a:p>
                  </a:txBody>
                  <a:tcPr marL="74212" marR="74212"/>
                </a:tc>
              </a:tr>
              <a:tr h="839864"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 </a:t>
                      </a:r>
                      <a:r>
                        <a:rPr lang="ru-RU" sz="18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90</a:t>
                      </a:r>
                      <a:endParaRPr lang="ru-RU" dirty="0"/>
                    </a:p>
                  </a:txBody>
                  <a:tcPr marL="74212" marR="742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PRO-МБОР 10 - (1НФ,1БТ,1КТ,1СТ)</a:t>
                      </a:r>
                    </a:p>
                    <a:p>
                      <a:pPr algn="ctr"/>
                      <a:r>
                        <a:rPr lang="ru-RU" sz="12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(с жаростойкой мастикой расход </a:t>
                      </a:r>
                      <a:r>
                        <a:rPr lang="ru-RU" sz="1200" b="0" i="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2,3 </a:t>
                      </a:r>
                      <a:r>
                        <a:rPr lang="ru-RU" sz="12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кг/</a:t>
                      </a:r>
                      <a:r>
                        <a:rPr lang="ru-RU" sz="1200" b="0" i="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кв.м</a:t>
                      </a:r>
                      <a:r>
                        <a:rPr lang="ru-RU" sz="12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ru-RU" sz="1200" dirty="0"/>
                    </a:p>
                  </a:txBody>
                  <a:tcPr marL="74212" marR="742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10</a:t>
                      </a:r>
                      <a:endParaRPr lang="ru-RU" dirty="0"/>
                    </a:p>
                  </a:txBody>
                  <a:tcPr marL="74212" marR="74212"/>
                </a:tc>
              </a:tr>
              <a:tr h="839864"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 </a:t>
                      </a:r>
                      <a:r>
                        <a:rPr lang="ru-RU" sz="18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150</a:t>
                      </a:r>
                      <a:endParaRPr lang="ru-RU" dirty="0"/>
                    </a:p>
                  </a:txBody>
                  <a:tcPr marL="74212" marR="742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PRO-МБОР 13 - (1НФ,1БТ,1КТ,1СТ) (с жаростойкой мастикой</a:t>
                      </a:r>
                      <a:r>
                        <a:rPr lang="ru-RU" sz="1200" b="0" i="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2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расход 2,3</a:t>
                      </a:r>
                      <a:r>
                        <a:rPr lang="ru-RU" sz="1200" b="0" i="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2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кг/</a:t>
                      </a:r>
                      <a:r>
                        <a:rPr lang="ru-RU" sz="1200" b="0" i="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кв.м</a:t>
                      </a:r>
                      <a:r>
                        <a:rPr lang="ru-RU" sz="12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ru-RU" sz="1200" dirty="0"/>
                    </a:p>
                  </a:txBody>
                  <a:tcPr marL="74212" marR="742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13</a:t>
                      </a:r>
                      <a:endParaRPr lang="ru-RU" dirty="0"/>
                    </a:p>
                  </a:txBody>
                  <a:tcPr marL="74212" marR="74212"/>
                </a:tc>
              </a:tr>
              <a:tr h="839864"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 </a:t>
                      </a:r>
                      <a:r>
                        <a:rPr lang="ru-RU" sz="18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180</a:t>
                      </a:r>
                      <a:endParaRPr lang="ru-RU" dirty="0"/>
                    </a:p>
                  </a:txBody>
                  <a:tcPr marL="74212" marR="742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PRO-МБОР 16 - (1НФ,1БТ,1КТ,1СТ) (с жаростойкой мастикой</a:t>
                      </a:r>
                      <a:r>
                        <a:rPr lang="ru-RU" sz="1200" b="0" i="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2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расход 2,5</a:t>
                      </a:r>
                      <a:r>
                        <a:rPr lang="ru-RU" sz="1200" b="0" i="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2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кг/</a:t>
                      </a:r>
                      <a:r>
                        <a:rPr lang="ru-RU" sz="1200" b="0" i="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кв.м</a:t>
                      </a:r>
                      <a:r>
                        <a:rPr lang="ru-RU" sz="12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ru-RU" sz="1200" dirty="0"/>
                    </a:p>
                  </a:txBody>
                  <a:tcPr marL="74212" marR="742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16</a:t>
                      </a:r>
                      <a:endParaRPr lang="ru-RU" dirty="0"/>
                    </a:p>
                  </a:txBody>
                  <a:tcPr marL="74212" marR="74212"/>
                </a:tc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6234545" y="358631"/>
            <a:ext cx="51182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/>
              <a:t>Нормируемый предел огнестойкости зависит от толщины рулонного материала:</a:t>
            </a:r>
          </a:p>
        </p:txBody>
      </p:sp>
    </p:spTree>
    <p:extLst>
      <p:ext uri="{BB962C8B-B14F-4D97-AF65-F5344CB8AC3E}">
        <p14:creationId xmlns:p14="http://schemas.microsoft.com/office/powerpoint/2010/main" val="3063972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 shadeToTitle="1">
        <a:gradFill>
          <a:gsLst>
            <a:gs pos="93000">
              <a:schemeClr val="accent1">
                <a:lumMod val="5000"/>
                <a:lumOff val="95000"/>
                <a:alpha val="23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6389076"/>
            <a:ext cx="12192000" cy="468923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0" y="6295292"/>
            <a:ext cx="12192000" cy="937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969818" y="782275"/>
            <a:ext cx="103948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Не горючая трубная теплоизоляция </a:t>
            </a:r>
            <a:r>
              <a:rPr lang="en-US" b="1" dirty="0" smtClean="0">
                <a:solidFill>
                  <a:srgbClr val="FF0000"/>
                </a:solidFill>
              </a:rPr>
              <a:t>BOS PIPE</a:t>
            </a:r>
            <a:r>
              <a:rPr lang="ru-RU" b="1" dirty="0" smtClean="0">
                <a:solidFill>
                  <a:srgbClr val="FF0000"/>
                </a:solidFill>
              </a:rPr>
              <a:t> (</a:t>
            </a:r>
            <a:r>
              <a:rPr lang="en-US" b="1" dirty="0">
                <a:solidFill>
                  <a:srgbClr val="FF0000"/>
                </a:solidFill>
              </a:rPr>
              <a:t>d</a:t>
            </a:r>
            <a:r>
              <a:rPr lang="en-US" b="1" dirty="0" smtClean="0">
                <a:solidFill>
                  <a:srgbClr val="FF0000"/>
                </a:solidFill>
              </a:rPr>
              <a:t>10-1020) 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3074" name="Picture 2" descr="Z:\МАРКЕТОЛОГ\ФОТО\фотосессия 2016 + видео\BOS\цилиндры\20160208-IMG_5685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5151" y="1313646"/>
            <a:ext cx="9781697" cy="4736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4487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 shadeToTitle="1">
        <a:gradFill>
          <a:gsLst>
            <a:gs pos="93000">
              <a:schemeClr val="accent1">
                <a:lumMod val="5000"/>
                <a:lumOff val="95000"/>
                <a:alpha val="23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6389076"/>
            <a:ext cx="12192000" cy="468923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0" y="6295292"/>
            <a:ext cx="12192000" cy="937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696685" y="489397"/>
            <a:ext cx="1082237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Вся продукция компании </a:t>
            </a:r>
            <a:r>
              <a:rPr lang="ru-RU" dirty="0">
                <a:solidFill>
                  <a:srgbClr val="FF0000"/>
                </a:solidFill>
              </a:rPr>
              <a:t>"Базальтовые Огнезащитные Системы" </a:t>
            </a:r>
            <a:r>
              <a:rPr lang="ru-RU" dirty="0"/>
              <a:t>соответствует требованиям </a:t>
            </a:r>
            <a:r>
              <a:rPr lang="ru-RU" b="1" dirty="0"/>
              <a:t>ФЗ № 123 от 22. 07. 2008 г. </a:t>
            </a:r>
            <a:r>
              <a:rPr lang="ru-RU" dirty="0"/>
              <a:t>«Технический регламент о требованиях пожарной безопасности</a:t>
            </a:r>
            <a:r>
              <a:rPr lang="ru-RU" dirty="0" smtClean="0"/>
              <a:t>». Также качество продукции подтверждается Экспертными заключениями и Сертификатами соответствия.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664" y="1816924"/>
            <a:ext cx="2721965" cy="373479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0507" y="1816924"/>
            <a:ext cx="2717367" cy="373479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630" y="1816924"/>
            <a:ext cx="2653888" cy="373479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2507" y="1816924"/>
            <a:ext cx="2691931" cy="3734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273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 shadeToTitle="1">
        <a:gradFill>
          <a:gsLst>
            <a:gs pos="93000">
              <a:schemeClr val="accent1">
                <a:lumMod val="5000"/>
                <a:lumOff val="95000"/>
                <a:alpha val="23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6389076"/>
            <a:ext cx="12192000" cy="468923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0" y="6295292"/>
            <a:ext cx="12192000" cy="937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93183" y="1023786"/>
            <a:ext cx="1180992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dirty="0" smtClean="0">
                <a:solidFill>
                  <a:srgbClr val="FF0000"/>
                </a:solidFill>
              </a:rPr>
              <a:t>ИСПОЛЬЗУЙТЕ</a:t>
            </a:r>
            <a:r>
              <a:rPr lang="ru-RU" sz="5400" b="1" dirty="0" smtClean="0"/>
              <a:t> </a:t>
            </a:r>
            <a:r>
              <a:rPr lang="ru-RU" sz="5400" b="1" dirty="0" smtClean="0">
                <a:solidFill>
                  <a:srgbClr val="FF0000"/>
                </a:solidFill>
              </a:rPr>
              <a:t>БЕЗОПАСНЫЕ НЕГОРЮЧИЕ МАТЕРИАЛЫ</a:t>
            </a:r>
            <a:endParaRPr lang="ru-RU" sz="5400" b="1" dirty="0">
              <a:solidFill>
                <a:srgbClr val="FF00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128155" y="3141461"/>
            <a:ext cx="995152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/>
              <a:t>Производственная Компания </a:t>
            </a:r>
            <a:endParaRPr lang="ru-RU" sz="3200" dirty="0" smtClean="0"/>
          </a:p>
          <a:p>
            <a:pPr algn="ctr"/>
            <a:r>
              <a:rPr lang="ru-RU" sz="3200" dirty="0" smtClean="0">
                <a:solidFill>
                  <a:srgbClr val="FF0000"/>
                </a:solidFill>
              </a:rPr>
              <a:t>«</a:t>
            </a:r>
            <a:r>
              <a:rPr lang="ru-RU" sz="3200" dirty="0">
                <a:solidFill>
                  <a:srgbClr val="FF0000"/>
                </a:solidFill>
              </a:rPr>
              <a:t>Базальтовые Огнезащитные Системы</a:t>
            </a:r>
            <a:r>
              <a:rPr lang="ru-RU" sz="3200" dirty="0" smtClean="0">
                <a:solidFill>
                  <a:srgbClr val="FF0000"/>
                </a:solidFill>
              </a:rPr>
              <a:t>» </a:t>
            </a:r>
            <a:r>
              <a:rPr lang="ru-RU" sz="3200" dirty="0"/>
              <a:t>- честность, ответственность и </a:t>
            </a:r>
            <a:r>
              <a:rPr lang="ru-RU" sz="3200" dirty="0" smtClean="0"/>
              <a:t>профессионализм.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12382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166648" y="1450428"/>
            <a:ext cx="10283230" cy="6621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8794" y="848140"/>
            <a:ext cx="10471084" cy="3350374"/>
          </a:xfrm>
        </p:spPr>
        <p:txBody>
          <a:bodyPr>
            <a:normAutofit/>
          </a:bodyPr>
          <a:lstStyle/>
          <a:p>
            <a:pPr algn="ctr"/>
            <a:r>
              <a:rPr lang="ru-RU" sz="6600" dirty="0" smtClean="0"/>
              <a:t>Тепло-огнезащитное        покрытие </a:t>
            </a:r>
            <a:br>
              <a:rPr lang="ru-RU" sz="6600" dirty="0" smtClean="0"/>
            </a:br>
            <a:r>
              <a:rPr lang="ru-RU" sz="6600" dirty="0" smtClean="0">
                <a:solidFill>
                  <a:srgbClr val="FF0000"/>
                </a:solidFill>
              </a:rPr>
              <a:t>PRO-VENT </a:t>
            </a:r>
            <a:r>
              <a:rPr lang="ru-RU" sz="6600" dirty="0">
                <a:solidFill>
                  <a:srgbClr val="FF0000"/>
                </a:solidFill>
              </a:rPr>
              <a:t>EI 60 - 240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Производственная компания </a:t>
            </a:r>
            <a:r>
              <a:rPr lang="ru-RU" dirty="0"/>
              <a:t>«</a:t>
            </a:r>
            <a:r>
              <a:rPr lang="ru-RU" dirty="0" smtClean="0"/>
              <a:t>Базальтовые Огнезащитные Системы»</a:t>
            </a:r>
            <a:endParaRPr lang="ru-RU" dirty="0"/>
          </a:p>
          <a:p>
            <a:endParaRPr lang="ru-RU" dirty="0"/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1248229" y="1373838"/>
            <a:ext cx="9910222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1576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 shadeToTitle="1">
        <a:gradFill>
          <a:gsLst>
            <a:gs pos="93000">
              <a:schemeClr val="accent1">
                <a:lumMod val="5000"/>
                <a:lumOff val="95000"/>
                <a:alpha val="23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6389076"/>
            <a:ext cx="12192000" cy="468923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0" y="6295292"/>
            <a:ext cx="12192000" cy="937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625434" y="1021257"/>
            <a:ext cx="243581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Тепло-огнезащитное </a:t>
            </a:r>
            <a:r>
              <a:rPr lang="ru-RU" b="1" dirty="0"/>
              <a:t>покрытие </a:t>
            </a:r>
            <a:r>
              <a:rPr lang="ru-RU" b="1" dirty="0">
                <a:solidFill>
                  <a:srgbClr val="FF0000"/>
                </a:solidFill>
              </a:rPr>
              <a:t>PRO - VENT </a:t>
            </a:r>
            <a:r>
              <a:rPr lang="ru-RU" b="1" dirty="0"/>
              <a:t>выпускается в обкладке разными покрытиями:</a:t>
            </a:r>
          </a:p>
          <a:p>
            <a:endParaRPr lang="ru-RU" dirty="0"/>
          </a:p>
          <a:p>
            <a:pPr marL="285750" indent="-285750">
              <a:buFontTx/>
              <a:buChar char="-"/>
            </a:pPr>
            <a:r>
              <a:rPr lang="ru-RU" dirty="0" smtClean="0"/>
              <a:t>В обкладке неармированной  </a:t>
            </a:r>
            <a:r>
              <a:rPr lang="ru-RU" dirty="0"/>
              <a:t>фольгой с одной </a:t>
            </a:r>
            <a:r>
              <a:rPr lang="ru-RU" dirty="0" smtClean="0"/>
              <a:t>стороны</a:t>
            </a:r>
          </a:p>
          <a:p>
            <a:r>
              <a:rPr lang="ru-RU" dirty="0"/>
              <a:t> </a:t>
            </a:r>
            <a:r>
              <a:rPr lang="ru-RU" dirty="0" smtClean="0"/>
              <a:t>   </a:t>
            </a:r>
            <a:r>
              <a:rPr lang="ru-RU" dirty="0"/>
              <a:t>(</a:t>
            </a:r>
            <a:r>
              <a:rPr lang="ru-RU" dirty="0">
                <a:solidFill>
                  <a:srgbClr val="FF0000"/>
                </a:solidFill>
              </a:rPr>
              <a:t>PRO – </a:t>
            </a:r>
            <a:r>
              <a:rPr lang="ru-RU" dirty="0" smtClean="0">
                <a:solidFill>
                  <a:srgbClr val="FF0000"/>
                </a:solidFill>
              </a:rPr>
              <a:t>VENT-</a:t>
            </a:r>
            <a:r>
              <a:rPr lang="ru-RU" dirty="0" smtClean="0"/>
              <a:t>1НФ);</a:t>
            </a:r>
          </a:p>
          <a:p>
            <a:r>
              <a:rPr lang="ru-RU" dirty="0" smtClean="0"/>
              <a:t> </a:t>
            </a:r>
          </a:p>
          <a:p>
            <a:pPr marL="285750" indent="-285750">
              <a:buFontTx/>
              <a:buChar char="-"/>
            </a:pPr>
            <a:endParaRPr lang="ru-RU" dirty="0"/>
          </a:p>
          <a:p>
            <a:pPr marL="285750" indent="-285750">
              <a:buFontTx/>
              <a:buChar char="-"/>
            </a:pPr>
            <a:endParaRPr lang="ru-RU" dirty="0" smtClean="0"/>
          </a:p>
          <a:p>
            <a:pPr marL="285750" indent="-285750">
              <a:buFontTx/>
              <a:buChar char="-"/>
            </a:pPr>
            <a:endParaRPr lang="ru-RU" dirty="0"/>
          </a:p>
          <a:p>
            <a:pPr marL="285750" indent="-285750">
              <a:buFontTx/>
              <a:buChar char="-"/>
            </a:pPr>
            <a:endParaRPr lang="ru-RU" dirty="0" smtClean="0"/>
          </a:p>
          <a:p>
            <a:pPr marL="285750" indent="-285750">
              <a:buFontTx/>
              <a:buChar char="-"/>
            </a:pPr>
            <a:endParaRPr lang="ru-RU" dirty="0"/>
          </a:p>
          <a:p>
            <a:pPr marL="285750" indent="-285750">
              <a:buFontTx/>
              <a:buChar char="-"/>
            </a:pPr>
            <a:endParaRPr lang="ru-RU" dirty="0" smtClean="0"/>
          </a:p>
          <a:p>
            <a:pPr marL="285750" indent="-285750">
              <a:buFontTx/>
              <a:buChar char="-"/>
            </a:pPr>
            <a:endParaRPr lang="ru-RU" dirty="0"/>
          </a:p>
          <a:p>
            <a:pPr marL="285750" indent="-285750">
              <a:buFontTx/>
              <a:buChar char="-"/>
            </a:pPr>
            <a:endParaRPr lang="ru-RU" dirty="0"/>
          </a:p>
        </p:txBody>
      </p:sp>
      <p:pic>
        <p:nvPicPr>
          <p:cNvPr id="1026" name="Picture 2" descr="Z:\МАРКЕТОЛОГ\ФОТО\фотосессия 2016 + видео\BOS\20160208-IMG_562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0522" y="493647"/>
            <a:ext cx="7964556" cy="5635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9217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 shadeToTitle="1">
        <a:gradFill>
          <a:gsLst>
            <a:gs pos="93000">
              <a:schemeClr val="accent1">
                <a:lumMod val="5000"/>
                <a:lumOff val="95000"/>
                <a:alpha val="23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6389076"/>
            <a:ext cx="12192000" cy="468923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0" y="6295292"/>
            <a:ext cx="12192000" cy="937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530431" y="408234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-</a:t>
            </a:r>
            <a:r>
              <a:rPr lang="ru-RU" dirty="0" smtClean="0"/>
              <a:t> В </a:t>
            </a:r>
            <a:r>
              <a:rPr lang="ru-RU" dirty="0"/>
              <a:t>обкладке </a:t>
            </a:r>
            <a:r>
              <a:rPr lang="ru-RU" dirty="0" smtClean="0"/>
              <a:t>неармированной фольгой </a:t>
            </a:r>
            <a:r>
              <a:rPr lang="ru-RU" dirty="0"/>
              <a:t>и металлической сеткой с одной стороны (</a:t>
            </a:r>
            <a:r>
              <a:rPr lang="ru-RU" dirty="0">
                <a:solidFill>
                  <a:srgbClr val="FF0000"/>
                </a:solidFill>
              </a:rPr>
              <a:t>PRO – VENT </a:t>
            </a:r>
            <a:r>
              <a:rPr lang="ru-RU" dirty="0" smtClean="0"/>
              <a:t>1НФС</a:t>
            </a:r>
            <a:r>
              <a:rPr lang="ru-RU" dirty="0"/>
              <a:t>);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032" y="1046979"/>
            <a:ext cx="5463259" cy="4059746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605032" y="4655204"/>
            <a:ext cx="711331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А также:</a:t>
            </a:r>
          </a:p>
          <a:p>
            <a:r>
              <a:rPr lang="ru-RU" dirty="0" smtClean="0">
                <a:solidFill>
                  <a:srgbClr val="FF0000"/>
                </a:solidFill>
              </a:rPr>
              <a:t>- </a:t>
            </a:r>
            <a:r>
              <a:rPr lang="ru-RU" dirty="0" smtClean="0"/>
              <a:t>В </a:t>
            </a:r>
            <a:r>
              <a:rPr lang="ru-RU" dirty="0"/>
              <a:t>обкладке стеклянной тканью с одной стороны (</a:t>
            </a:r>
            <a:r>
              <a:rPr lang="ru-RU" dirty="0">
                <a:solidFill>
                  <a:srgbClr val="FF0000"/>
                </a:solidFill>
              </a:rPr>
              <a:t>PRO – VENT </a:t>
            </a:r>
            <a:r>
              <a:rPr lang="ru-RU" dirty="0"/>
              <a:t>1СТ);</a:t>
            </a:r>
          </a:p>
          <a:p>
            <a:r>
              <a:rPr lang="ru-RU" dirty="0" smtClean="0">
                <a:solidFill>
                  <a:srgbClr val="FF0000"/>
                </a:solidFill>
              </a:rPr>
              <a:t>-</a:t>
            </a:r>
            <a:r>
              <a:rPr lang="ru-RU" dirty="0" smtClean="0"/>
              <a:t> В </a:t>
            </a:r>
            <a:r>
              <a:rPr lang="ru-RU" dirty="0"/>
              <a:t>обкладке базальтовой тканью с одной стороны (</a:t>
            </a:r>
            <a:r>
              <a:rPr lang="ru-RU" dirty="0">
                <a:solidFill>
                  <a:srgbClr val="FF0000"/>
                </a:solidFill>
              </a:rPr>
              <a:t>PRO –VENT </a:t>
            </a:r>
            <a:r>
              <a:rPr lang="ru-RU" dirty="0"/>
              <a:t>1БТ);</a:t>
            </a:r>
          </a:p>
          <a:p>
            <a:r>
              <a:rPr lang="ru-RU" dirty="0" smtClean="0">
                <a:solidFill>
                  <a:srgbClr val="FF0000"/>
                </a:solidFill>
              </a:rPr>
              <a:t>-</a:t>
            </a:r>
            <a:r>
              <a:rPr lang="ru-RU" dirty="0" smtClean="0"/>
              <a:t> В </a:t>
            </a:r>
            <a:r>
              <a:rPr lang="ru-RU" dirty="0"/>
              <a:t>обкладке кремнеземной тканью с одной стороны (</a:t>
            </a:r>
            <a:r>
              <a:rPr lang="ru-RU" dirty="0">
                <a:solidFill>
                  <a:srgbClr val="FF0000"/>
                </a:solidFill>
              </a:rPr>
              <a:t>PRO –VENT </a:t>
            </a:r>
            <a:r>
              <a:rPr lang="ru-RU" dirty="0"/>
              <a:t>1КТ);</a:t>
            </a:r>
          </a:p>
        </p:txBody>
      </p:sp>
    </p:spTree>
    <p:extLst>
      <p:ext uri="{BB962C8B-B14F-4D97-AF65-F5344CB8AC3E}">
        <p14:creationId xmlns:p14="http://schemas.microsoft.com/office/powerpoint/2010/main" val="3508946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 shadeToTitle="1">
        <a:gradFill>
          <a:gsLst>
            <a:gs pos="93000">
              <a:schemeClr val="accent1">
                <a:lumMod val="5000"/>
                <a:lumOff val="95000"/>
                <a:alpha val="23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6389076"/>
            <a:ext cx="12192000" cy="468923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0" y="6295292"/>
            <a:ext cx="12192000" cy="937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5" name="Объект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67882421"/>
              </p:ext>
            </p:extLst>
          </p:nvPr>
        </p:nvGraphicFramePr>
        <p:xfrm>
          <a:off x="956951" y="950025"/>
          <a:ext cx="4541324" cy="523461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70662"/>
                <a:gridCol w="2270662"/>
              </a:tblGrid>
              <a:tr h="325675">
                <a:tc>
                  <a:txBody>
                    <a:bodyPr/>
                    <a:lstStyle/>
                    <a:p>
                      <a:pPr algn="just"/>
                      <a:r>
                        <a:rPr lang="ru-RU" b="1" u="none" dirty="0" smtClean="0"/>
                        <a:t>Группа</a:t>
                      </a:r>
                      <a:r>
                        <a:rPr lang="ru-RU" b="1" u="none" baseline="0" dirty="0" smtClean="0"/>
                        <a:t> горючести</a:t>
                      </a:r>
                      <a:endParaRPr lang="ru-RU" b="1" u="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dirty="0" smtClean="0"/>
                        <a:t>НГ</a:t>
                      </a:r>
                      <a:endParaRPr lang="ru-RU" dirty="0"/>
                    </a:p>
                  </a:txBody>
                  <a:tcPr/>
                </a:tc>
              </a:tr>
              <a:tr h="325675">
                <a:tc>
                  <a:txBody>
                    <a:bodyPr/>
                    <a:lstStyle/>
                    <a:p>
                      <a:pPr algn="just"/>
                      <a:r>
                        <a:rPr lang="ru-RU" sz="1800" b="1" kern="1200" dirty="0" smtClean="0">
                          <a:effectLst/>
                        </a:rPr>
                        <a:t>Плотность, кг/м³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800" kern="1200" dirty="0" smtClean="0">
                          <a:effectLst/>
                        </a:rPr>
                        <a:t>35</a:t>
                      </a:r>
                      <a:endParaRPr lang="ru-RU" dirty="0"/>
                    </a:p>
                  </a:txBody>
                  <a:tcPr/>
                </a:tc>
              </a:tr>
              <a:tr h="325675">
                <a:tc gridSpan="2">
                  <a:txBody>
                    <a:bodyPr/>
                    <a:lstStyle/>
                    <a:p>
                      <a:pPr algn="ctr"/>
                      <a:r>
                        <a:rPr lang="ru-RU" sz="1800" b="1" kern="1200" dirty="0" smtClean="0">
                          <a:effectLst/>
                        </a:rPr>
                        <a:t>Теплопроводность, Вт/(</a:t>
                      </a:r>
                      <a:r>
                        <a:rPr lang="ru-RU" sz="1800" b="1" kern="1200" dirty="0" err="1" smtClean="0">
                          <a:effectLst/>
                        </a:rPr>
                        <a:t>м·К</a:t>
                      </a:r>
                      <a:r>
                        <a:rPr lang="ru-RU" sz="1800" b="1" kern="1200" dirty="0" smtClean="0">
                          <a:effectLst/>
                        </a:rPr>
                        <a:t>)</a:t>
                      </a:r>
                      <a:endParaRPr lang="ru-RU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25675">
                <a:tc>
                  <a:txBody>
                    <a:bodyPr/>
                    <a:lstStyle/>
                    <a:p>
                      <a:pPr algn="just"/>
                      <a:r>
                        <a:rPr lang="el-GR" sz="1800" kern="1200" dirty="0" smtClean="0">
                          <a:effectLst/>
                        </a:rPr>
                        <a:t>λ25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800" kern="1200" dirty="0" smtClean="0">
                          <a:effectLst/>
                        </a:rPr>
                        <a:t>0,033</a:t>
                      </a:r>
                      <a:endParaRPr lang="ru-RU" dirty="0"/>
                    </a:p>
                  </a:txBody>
                  <a:tcPr/>
                </a:tc>
              </a:tr>
              <a:tr h="325675">
                <a:tc>
                  <a:txBody>
                    <a:bodyPr/>
                    <a:lstStyle/>
                    <a:p>
                      <a:pPr algn="just"/>
                      <a:r>
                        <a:rPr lang="el-GR" sz="1800" kern="1200" dirty="0" smtClean="0">
                          <a:effectLst/>
                        </a:rPr>
                        <a:t>λ</a:t>
                      </a:r>
                      <a:r>
                        <a:rPr lang="ru-RU" sz="1800" kern="1200" dirty="0" smtClean="0">
                          <a:effectLst/>
                        </a:rPr>
                        <a:t>1</a:t>
                      </a:r>
                      <a:r>
                        <a:rPr lang="el-GR" sz="1800" kern="1200" dirty="0" smtClean="0">
                          <a:effectLst/>
                        </a:rPr>
                        <a:t>25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800" kern="1200" dirty="0" smtClean="0">
                          <a:effectLst/>
                        </a:rPr>
                        <a:t>0,045</a:t>
                      </a:r>
                      <a:endParaRPr lang="ru-RU" dirty="0"/>
                    </a:p>
                  </a:txBody>
                  <a:tcPr/>
                </a:tc>
              </a:tr>
              <a:tr h="325675">
                <a:tc>
                  <a:txBody>
                    <a:bodyPr/>
                    <a:lstStyle/>
                    <a:p>
                      <a:pPr algn="just"/>
                      <a:r>
                        <a:rPr lang="el-GR" sz="1800" kern="1200" dirty="0" smtClean="0">
                          <a:effectLst/>
                        </a:rPr>
                        <a:t>λ</a:t>
                      </a:r>
                      <a:r>
                        <a:rPr lang="ru-RU" sz="1800" kern="1200" dirty="0" smtClean="0">
                          <a:effectLst/>
                        </a:rPr>
                        <a:t>300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800" kern="1200" dirty="0" smtClean="0">
                          <a:effectLst/>
                        </a:rPr>
                        <a:t>0,104</a:t>
                      </a:r>
                      <a:endParaRPr lang="ru-RU" dirty="0"/>
                    </a:p>
                  </a:txBody>
                  <a:tcPr/>
                </a:tc>
              </a:tr>
              <a:tr h="325675">
                <a:tc gridSpan="2">
                  <a:txBody>
                    <a:bodyPr/>
                    <a:lstStyle/>
                    <a:p>
                      <a:pPr algn="ctr"/>
                      <a:r>
                        <a:rPr lang="ru-RU" sz="1800" b="1" kern="1200" dirty="0" smtClean="0">
                          <a:effectLst/>
                        </a:rPr>
                        <a:t>Размер, мм</a:t>
                      </a:r>
                      <a:endParaRPr lang="ru-RU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1302699">
                <a:tc>
                  <a:txBody>
                    <a:bodyPr/>
                    <a:lstStyle/>
                    <a:p>
                      <a:pPr algn="just"/>
                      <a:r>
                        <a:rPr lang="ru-RU" sz="1800" kern="1200" dirty="0" smtClean="0">
                          <a:effectLst/>
                        </a:rPr>
                        <a:t>Длина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800" kern="1200" dirty="0" smtClean="0">
                          <a:effectLst/>
                        </a:rPr>
                        <a:t>10000 (±100) (возможна иная намотка по желанию заказчика)</a:t>
                      </a:r>
                      <a:endParaRPr lang="ru-RU" dirty="0"/>
                    </a:p>
                  </a:txBody>
                  <a:tcPr/>
                </a:tc>
              </a:tr>
              <a:tr h="325675">
                <a:tc>
                  <a:txBody>
                    <a:bodyPr/>
                    <a:lstStyle/>
                    <a:p>
                      <a:pPr algn="just"/>
                      <a:r>
                        <a:rPr lang="ru-RU" sz="1800" kern="1200" dirty="0" smtClean="0">
                          <a:effectLst/>
                        </a:rPr>
                        <a:t>Ширина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800" kern="1200" dirty="0" smtClean="0">
                          <a:effectLst/>
                        </a:rPr>
                        <a:t>1200</a:t>
                      </a:r>
                      <a:endParaRPr lang="ru-RU" dirty="0"/>
                    </a:p>
                  </a:txBody>
                  <a:tcPr/>
                </a:tc>
              </a:tr>
              <a:tr h="325675">
                <a:tc>
                  <a:txBody>
                    <a:bodyPr/>
                    <a:lstStyle/>
                    <a:p>
                      <a:pPr algn="just"/>
                      <a:r>
                        <a:rPr lang="ru-RU" sz="1800" kern="1200" dirty="0" smtClean="0">
                          <a:effectLst/>
                        </a:rPr>
                        <a:t>Толщина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800" kern="1200" dirty="0" smtClean="0">
                          <a:effectLst/>
                        </a:rPr>
                        <a:t>От 20 до 80</a:t>
                      </a:r>
                      <a:endParaRPr lang="ru-RU" dirty="0"/>
                    </a:p>
                  </a:txBody>
                  <a:tcPr/>
                </a:tc>
              </a:tr>
              <a:tr h="569931">
                <a:tc>
                  <a:txBody>
                    <a:bodyPr/>
                    <a:lstStyle/>
                    <a:p>
                      <a:pPr algn="just"/>
                      <a:r>
                        <a:rPr lang="ru-RU" sz="1800" kern="1200" dirty="0" smtClean="0">
                          <a:effectLst/>
                        </a:rPr>
                        <a:t>Температура применения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800" kern="1200" dirty="0" smtClean="0">
                          <a:effectLst/>
                        </a:rPr>
                        <a:t>От -200°</a:t>
                      </a:r>
                      <a:r>
                        <a:rPr lang="en-US" sz="1800" kern="1200" dirty="0" smtClean="0">
                          <a:effectLst/>
                        </a:rPr>
                        <a:t>C </a:t>
                      </a:r>
                      <a:r>
                        <a:rPr lang="ru-RU" sz="1800" kern="1200" dirty="0" smtClean="0">
                          <a:effectLst/>
                        </a:rPr>
                        <a:t>до +900°</a:t>
                      </a:r>
                      <a:r>
                        <a:rPr lang="en-US" sz="1800" kern="1200" dirty="0" smtClean="0">
                          <a:effectLst/>
                        </a:rPr>
                        <a:t>C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1213711" y="358631"/>
            <a:ext cx="42208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Технические характеристики </a:t>
            </a:r>
            <a:r>
              <a:rPr lang="en-US" b="1" dirty="0" smtClean="0">
                <a:solidFill>
                  <a:srgbClr val="FF0000"/>
                </a:solidFill>
              </a:rPr>
              <a:t>PRO </a:t>
            </a:r>
            <a:r>
              <a:rPr lang="en-US" b="1" dirty="0">
                <a:solidFill>
                  <a:srgbClr val="FF0000"/>
                </a:solidFill>
              </a:rPr>
              <a:t>- </a:t>
            </a:r>
            <a:r>
              <a:rPr lang="en-US" b="1" dirty="0" smtClean="0">
                <a:solidFill>
                  <a:srgbClr val="FF0000"/>
                </a:solidFill>
              </a:rPr>
              <a:t>VENT</a:t>
            </a:r>
            <a:endParaRPr lang="ru-RU" b="1" dirty="0">
              <a:solidFill>
                <a:srgbClr val="FF0000"/>
              </a:solidFill>
            </a:endParaRPr>
          </a:p>
        </p:txBody>
      </p:sp>
      <p:graphicFrame>
        <p:nvGraphicFramePr>
          <p:cNvPr id="8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10009044"/>
              </p:ext>
            </p:extLst>
          </p:nvPr>
        </p:nvGraphicFramePr>
        <p:xfrm>
          <a:off x="6222670" y="969024"/>
          <a:ext cx="5225142" cy="52120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41714"/>
                <a:gridCol w="1741714"/>
                <a:gridCol w="1741714"/>
              </a:tblGrid>
              <a:tr h="452235">
                <a:tc>
                  <a:txBody>
                    <a:bodyPr/>
                    <a:lstStyle/>
                    <a:p>
                      <a:pPr algn="ctr"/>
                      <a:r>
                        <a:rPr lang="ru-RU" sz="1800" b="1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Предел огнестойкости</a:t>
                      </a:r>
                      <a:endParaRPr lang="ru-RU" dirty="0"/>
                    </a:p>
                  </a:txBody>
                  <a:tcPr marL="74212" marR="742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Наименование материала</a:t>
                      </a:r>
                      <a:endParaRPr lang="ru-RU" dirty="0"/>
                    </a:p>
                  </a:txBody>
                  <a:tcPr marL="74212" marR="742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Толщина в мм</a:t>
                      </a:r>
                      <a:endParaRPr lang="ru-RU" dirty="0"/>
                    </a:p>
                  </a:txBody>
                  <a:tcPr marL="74212" marR="74212"/>
                </a:tc>
              </a:tr>
              <a:tr h="839864"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EI 60</a:t>
                      </a:r>
                      <a:endParaRPr lang="ru-RU" dirty="0"/>
                    </a:p>
                  </a:txBody>
                  <a:tcPr marL="74212" marR="742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 - VENT - 20 (1НФ, 1НФС, 1С, 1СТ, 1БТ, 1 КТ)</a:t>
                      </a:r>
                      <a:endParaRPr lang="ru-RU" dirty="0"/>
                    </a:p>
                  </a:txBody>
                  <a:tcPr marL="74212" marR="742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20</a:t>
                      </a:r>
                      <a:endParaRPr lang="ru-RU" dirty="0"/>
                    </a:p>
                  </a:txBody>
                  <a:tcPr marL="74212" marR="74212"/>
                </a:tc>
              </a:tr>
              <a:tr h="839864"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EI </a:t>
                      </a:r>
                      <a:r>
                        <a:rPr lang="ru-RU" sz="18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120</a:t>
                      </a:r>
                      <a:endParaRPr lang="ru-RU" dirty="0"/>
                    </a:p>
                  </a:txBody>
                  <a:tcPr marL="74212" marR="742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 - VENT - 40 (1НФ, 1НФС, 1С, 1СТ, 1БТ, 1 КТ)</a:t>
                      </a:r>
                      <a:endParaRPr lang="ru-RU" dirty="0"/>
                    </a:p>
                  </a:txBody>
                  <a:tcPr marL="74212" marR="742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40</a:t>
                      </a:r>
                      <a:endParaRPr lang="ru-RU" dirty="0"/>
                    </a:p>
                  </a:txBody>
                  <a:tcPr marL="74212" marR="74212"/>
                </a:tc>
              </a:tr>
              <a:tr h="839864"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EI </a:t>
                      </a:r>
                      <a:r>
                        <a:rPr lang="ru-RU" sz="18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150</a:t>
                      </a:r>
                      <a:endParaRPr lang="ru-RU" dirty="0"/>
                    </a:p>
                  </a:txBody>
                  <a:tcPr marL="74212" marR="742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 - VENT - 60 (1НФ, 1НФС, 1С, 1СТ, 1БТ, 1 КТ)</a:t>
                      </a:r>
                      <a:endParaRPr lang="ru-RU" dirty="0"/>
                    </a:p>
                  </a:txBody>
                  <a:tcPr marL="74212" marR="742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60</a:t>
                      </a:r>
                      <a:endParaRPr lang="ru-RU" dirty="0"/>
                    </a:p>
                  </a:txBody>
                  <a:tcPr marL="74212" marR="74212"/>
                </a:tc>
              </a:tr>
              <a:tr h="839864"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EI </a:t>
                      </a:r>
                      <a:r>
                        <a:rPr lang="ru-RU" sz="18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180</a:t>
                      </a:r>
                      <a:endParaRPr lang="ru-RU" dirty="0"/>
                    </a:p>
                  </a:txBody>
                  <a:tcPr marL="74212" marR="742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 - VENT - 70 (1НФ, 1НФС, 1С, 1СТ, 1БТ, 1 КТ)</a:t>
                      </a:r>
                      <a:endParaRPr lang="ru-RU" dirty="0"/>
                    </a:p>
                  </a:txBody>
                  <a:tcPr marL="74212" marR="742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70</a:t>
                      </a:r>
                      <a:endParaRPr lang="ru-RU" dirty="0"/>
                    </a:p>
                  </a:txBody>
                  <a:tcPr marL="74212" marR="74212"/>
                </a:tc>
              </a:tr>
              <a:tr h="839864"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EI </a:t>
                      </a:r>
                      <a:r>
                        <a:rPr lang="ru-RU" sz="18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240</a:t>
                      </a:r>
                      <a:endParaRPr lang="ru-RU" dirty="0"/>
                    </a:p>
                  </a:txBody>
                  <a:tcPr marL="74212" marR="742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 - VENT - 80 (1НФ, 1НФС, 1С, 1СТ, 1БТ, 1 КТ)</a:t>
                      </a:r>
                      <a:endParaRPr lang="ru-RU" dirty="0"/>
                    </a:p>
                  </a:txBody>
                  <a:tcPr marL="74212" marR="742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80</a:t>
                      </a:r>
                      <a:endParaRPr lang="ru-RU" dirty="0"/>
                    </a:p>
                  </a:txBody>
                  <a:tcPr marL="74212" marR="74212"/>
                </a:tc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6234545" y="358631"/>
            <a:ext cx="51182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/>
              <a:t>Нормируемый предел огнестойкости зависит от толщины рулонного материала:</a:t>
            </a:r>
          </a:p>
        </p:txBody>
      </p:sp>
    </p:spTree>
    <p:extLst>
      <p:ext uri="{BB962C8B-B14F-4D97-AF65-F5344CB8AC3E}">
        <p14:creationId xmlns:p14="http://schemas.microsoft.com/office/powerpoint/2010/main" val="3643560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 shadeToTitle="1">
        <a:gradFill>
          <a:gsLst>
            <a:gs pos="93000">
              <a:schemeClr val="accent1">
                <a:lumMod val="5000"/>
                <a:lumOff val="95000"/>
                <a:alpha val="23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6389076"/>
            <a:ext cx="12192000" cy="468923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0" y="6295292"/>
            <a:ext cx="12192000" cy="937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886691" y="1064682"/>
            <a:ext cx="5668488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/>
              <a:t>Порядок монтажа:</a:t>
            </a:r>
          </a:p>
          <a:p>
            <a:endParaRPr lang="ru-RU" dirty="0"/>
          </a:p>
          <a:p>
            <a:r>
              <a:rPr lang="ru-RU" dirty="0" smtClean="0">
                <a:solidFill>
                  <a:srgbClr val="FF0000"/>
                </a:solidFill>
              </a:rPr>
              <a:t>1.  </a:t>
            </a:r>
            <a:r>
              <a:rPr lang="ru-RU" dirty="0"/>
              <a:t>Проводится предварительная подготовка вентиляционной системы.</a:t>
            </a:r>
          </a:p>
          <a:p>
            <a:endParaRPr lang="ru-RU" dirty="0"/>
          </a:p>
          <a:p>
            <a:r>
              <a:rPr lang="ru-RU" dirty="0" smtClean="0">
                <a:solidFill>
                  <a:srgbClr val="FF0000"/>
                </a:solidFill>
              </a:rPr>
              <a:t>2.  </a:t>
            </a:r>
            <a:r>
              <a:rPr lang="ru-RU" dirty="0"/>
              <a:t>Раскрой материала по необходимым размерам.</a:t>
            </a:r>
          </a:p>
          <a:p>
            <a:endParaRPr lang="ru-RU" dirty="0"/>
          </a:p>
          <a:p>
            <a:r>
              <a:rPr lang="ru-RU" dirty="0" smtClean="0">
                <a:solidFill>
                  <a:srgbClr val="FF0000"/>
                </a:solidFill>
              </a:rPr>
              <a:t>3.  </a:t>
            </a:r>
            <a:r>
              <a:rPr lang="ru-RU" dirty="0"/>
              <a:t>Крепление на воздуховоды при помощи стальной ленты, либо металлической </a:t>
            </a:r>
            <a:r>
              <a:rPr lang="ru-RU" dirty="0" smtClean="0"/>
              <a:t>проволоки </a:t>
            </a:r>
            <a:r>
              <a:rPr lang="ru-RU" dirty="0"/>
              <a:t>или приварного штифта с шайбой.</a:t>
            </a:r>
          </a:p>
          <a:p>
            <a:endParaRPr lang="ru-RU" dirty="0"/>
          </a:p>
          <a:p>
            <a:r>
              <a:rPr lang="ru-RU" dirty="0" smtClean="0">
                <a:solidFill>
                  <a:srgbClr val="FF0000"/>
                </a:solidFill>
              </a:rPr>
              <a:t>4. </a:t>
            </a:r>
            <a:r>
              <a:rPr lang="ru-RU" dirty="0" smtClean="0"/>
              <a:t>Швы </a:t>
            </a:r>
            <a:r>
              <a:rPr lang="ru-RU" dirty="0"/>
              <a:t>при необходимости заклеиваются алюминиевым скотчем</a:t>
            </a:r>
            <a:r>
              <a:rPr lang="ru-RU" dirty="0" smtClean="0"/>
              <a:t>.</a:t>
            </a:r>
          </a:p>
          <a:p>
            <a:endParaRPr lang="ru-RU" dirty="0"/>
          </a:p>
          <a:p>
            <a:pPr lvl="0"/>
            <a:r>
              <a:rPr lang="ru-RU" dirty="0" smtClean="0">
                <a:solidFill>
                  <a:srgbClr val="FF0000"/>
                </a:solidFill>
              </a:rPr>
              <a:t>5. </a:t>
            </a:r>
            <a:r>
              <a:rPr lang="ru-RU" dirty="0" smtClean="0">
                <a:solidFill>
                  <a:prstClr val="black"/>
                </a:solidFill>
              </a:rPr>
              <a:t>Для </a:t>
            </a:r>
            <a:r>
              <a:rPr lang="ru-RU" dirty="0">
                <a:solidFill>
                  <a:prstClr val="black"/>
                </a:solidFill>
              </a:rPr>
              <a:t>герметичности фланцевых соединений рекомендуем использовать базальтовый шнур.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0263" y="1319145"/>
            <a:ext cx="5190658" cy="3883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441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8794" y="848140"/>
            <a:ext cx="10471084" cy="3350374"/>
          </a:xfrm>
        </p:spPr>
        <p:txBody>
          <a:bodyPr>
            <a:normAutofit/>
          </a:bodyPr>
          <a:lstStyle/>
          <a:p>
            <a:pPr algn="ctr"/>
            <a:r>
              <a:rPr lang="ru-RU" sz="6600" dirty="0" smtClean="0"/>
              <a:t>Огнезащитное   покрытие </a:t>
            </a:r>
            <a:br>
              <a:rPr lang="ru-RU" sz="6600" dirty="0" smtClean="0"/>
            </a:br>
            <a:r>
              <a:rPr lang="ru-RU" sz="6600" dirty="0" smtClean="0">
                <a:solidFill>
                  <a:srgbClr val="FF0000"/>
                </a:solidFill>
              </a:rPr>
              <a:t>PRO-МБОР-VENT </a:t>
            </a:r>
            <a:r>
              <a:rPr lang="ru-RU" sz="6600" dirty="0">
                <a:solidFill>
                  <a:srgbClr val="FF0000"/>
                </a:solidFill>
              </a:rPr>
              <a:t>EI </a:t>
            </a:r>
            <a:r>
              <a:rPr lang="ru-RU" sz="6600" dirty="0" smtClean="0">
                <a:solidFill>
                  <a:srgbClr val="FF0000"/>
                </a:solidFill>
              </a:rPr>
              <a:t>30 </a:t>
            </a:r>
            <a:r>
              <a:rPr lang="ru-RU" sz="6600" dirty="0">
                <a:solidFill>
                  <a:srgbClr val="FF0000"/>
                </a:solidFill>
              </a:rPr>
              <a:t>- </a:t>
            </a:r>
            <a:r>
              <a:rPr lang="ru-RU" sz="6600" dirty="0" smtClean="0">
                <a:solidFill>
                  <a:srgbClr val="FF0000"/>
                </a:solidFill>
              </a:rPr>
              <a:t>180</a:t>
            </a:r>
            <a:endParaRPr lang="ru-RU" sz="6600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Производственная компания </a:t>
            </a:r>
            <a:r>
              <a:rPr lang="ru-RU" dirty="0"/>
              <a:t>«</a:t>
            </a:r>
            <a:r>
              <a:rPr lang="ru-RU" dirty="0" smtClean="0"/>
              <a:t>Базальтовые Огнезащитные Системы»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46251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 shadeToTitle="1">
        <a:gradFill>
          <a:gsLst>
            <a:gs pos="93000">
              <a:schemeClr val="accent1">
                <a:lumMod val="5000"/>
                <a:lumOff val="95000"/>
                <a:alpha val="23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6389076"/>
            <a:ext cx="12192000" cy="468923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0" y="6295292"/>
            <a:ext cx="12192000" cy="937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769917" y="1396616"/>
            <a:ext cx="270738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Комп</a:t>
            </a:r>
            <a:r>
              <a:rPr lang="ru-RU" b="1" dirty="0"/>
              <a:t>л</a:t>
            </a:r>
            <a:r>
              <a:rPr lang="ru-RU" b="1" dirty="0" smtClean="0"/>
              <a:t>ексная система огнезащиты</a:t>
            </a:r>
          </a:p>
          <a:p>
            <a:r>
              <a:rPr lang="ru-RU" b="1" dirty="0" smtClean="0"/>
              <a:t> </a:t>
            </a:r>
            <a:r>
              <a:rPr lang="en-US" b="1" dirty="0" smtClean="0">
                <a:solidFill>
                  <a:srgbClr val="FF0000"/>
                </a:solidFill>
              </a:rPr>
              <a:t>PRO-M</a:t>
            </a:r>
            <a:r>
              <a:rPr lang="ru-RU" b="1" dirty="0" smtClean="0">
                <a:solidFill>
                  <a:srgbClr val="FF0000"/>
                </a:solidFill>
              </a:rPr>
              <a:t>БОР-</a:t>
            </a:r>
            <a:r>
              <a:rPr lang="en-US" b="1" dirty="0" smtClean="0">
                <a:solidFill>
                  <a:srgbClr val="FF0000"/>
                </a:solidFill>
              </a:rPr>
              <a:t>VENT</a:t>
            </a:r>
            <a:r>
              <a:rPr lang="ru-RU" b="1" dirty="0" smtClean="0">
                <a:solidFill>
                  <a:srgbClr val="FF0000"/>
                </a:solidFill>
              </a:rPr>
              <a:t>  </a:t>
            </a:r>
          </a:p>
          <a:p>
            <a:r>
              <a:rPr lang="ru-RU" b="1" dirty="0" smtClean="0"/>
              <a:t>в обкладке неармированной фольгой</a:t>
            </a:r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7" name="Picture 3" descr="Z:\МАРКЕТОЛОГ\ФОТО\фотосессия 2016 + видео\BOS\20160208-IMG_565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6845" y="605307"/>
            <a:ext cx="7328079" cy="5203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0389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 shadeToTitle="1">
        <a:gradFill>
          <a:gsLst>
            <a:gs pos="93000">
              <a:schemeClr val="accent1">
                <a:lumMod val="5000"/>
                <a:lumOff val="95000"/>
                <a:alpha val="23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6389076"/>
            <a:ext cx="12192000" cy="468923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0" y="6295292"/>
            <a:ext cx="12192000" cy="937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5" name="Объект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79417727"/>
              </p:ext>
            </p:extLst>
          </p:nvPr>
        </p:nvGraphicFramePr>
        <p:xfrm>
          <a:off x="956951" y="950025"/>
          <a:ext cx="4541324" cy="523461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70662"/>
                <a:gridCol w="2270662"/>
              </a:tblGrid>
              <a:tr h="325675">
                <a:tc>
                  <a:txBody>
                    <a:bodyPr/>
                    <a:lstStyle/>
                    <a:p>
                      <a:pPr algn="just"/>
                      <a:r>
                        <a:rPr lang="ru-RU" b="1" u="none" dirty="0" smtClean="0"/>
                        <a:t>Группа</a:t>
                      </a:r>
                      <a:r>
                        <a:rPr lang="ru-RU" b="1" u="none" baseline="0" dirty="0" smtClean="0"/>
                        <a:t> горючести</a:t>
                      </a:r>
                      <a:endParaRPr lang="ru-RU" b="1" u="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dirty="0" smtClean="0"/>
                        <a:t>НГ</a:t>
                      </a:r>
                      <a:endParaRPr lang="ru-RU" dirty="0"/>
                    </a:p>
                  </a:txBody>
                  <a:tcPr/>
                </a:tc>
              </a:tr>
              <a:tr h="325675">
                <a:tc>
                  <a:txBody>
                    <a:bodyPr/>
                    <a:lstStyle/>
                    <a:p>
                      <a:pPr algn="just"/>
                      <a:r>
                        <a:rPr lang="ru-RU" sz="1800" b="1" kern="1200" dirty="0" smtClean="0">
                          <a:effectLst/>
                        </a:rPr>
                        <a:t>Плотность, кг/м³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800" kern="1200" dirty="0" smtClean="0">
                          <a:effectLst/>
                        </a:rPr>
                        <a:t>100</a:t>
                      </a:r>
                      <a:endParaRPr lang="ru-RU" dirty="0"/>
                    </a:p>
                  </a:txBody>
                  <a:tcPr/>
                </a:tc>
              </a:tr>
              <a:tr h="325675">
                <a:tc gridSpan="2">
                  <a:txBody>
                    <a:bodyPr/>
                    <a:lstStyle/>
                    <a:p>
                      <a:pPr algn="ctr"/>
                      <a:r>
                        <a:rPr lang="ru-RU" sz="1800" b="1" kern="1200" dirty="0" smtClean="0">
                          <a:effectLst/>
                        </a:rPr>
                        <a:t>Теплопроводность, Вт/(</a:t>
                      </a:r>
                      <a:r>
                        <a:rPr lang="ru-RU" sz="1800" b="1" kern="1200" dirty="0" err="1" smtClean="0">
                          <a:effectLst/>
                        </a:rPr>
                        <a:t>м·К</a:t>
                      </a:r>
                      <a:r>
                        <a:rPr lang="ru-RU" sz="1800" b="1" kern="1200" dirty="0" smtClean="0">
                          <a:effectLst/>
                        </a:rPr>
                        <a:t>)</a:t>
                      </a:r>
                      <a:endParaRPr lang="ru-RU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25675">
                <a:tc>
                  <a:txBody>
                    <a:bodyPr/>
                    <a:lstStyle/>
                    <a:p>
                      <a:pPr algn="just"/>
                      <a:r>
                        <a:rPr lang="el-GR" sz="1800" kern="1200" dirty="0" smtClean="0">
                          <a:effectLst/>
                        </a:rPr>
                        <a:t>λ25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800" kern="1200" dirty="0" smtClean="0">
                          <a:effectLst/>
                        </a:rPr>
                        <a:t>0,033</a:t>
                      </a:r>
                      <a:endParaRPr lang="ru-RU" dirty="0"/>
                    </a:p>
                  </a:txBody>
                  <a:tcPr/>
                </a:tc>
              </a:tr>
              <a:tr h="325675">
                <a:tc>
                  <a:txBody>
                    <a:bodyPr/>
                    <a:lstStyle/>
                    <a:p>
                      <a:pPr algn="just"/>
                      <a:r>
                        <a:rPr lang="el-GR" sz="1800" kern="1200" dirty="0" smtClean="0">
                          <a:effectLst/>
                        </a:rPr>
                        <a:t>λ</a:t>
                      </a:r>
                      <a:r>
                        <a:rPr lang="ru-RU" sz="1800" kern="1200" dirty="0" smtClean="0">
                          <a:effectLst/>
                        </a:rPr>
                        <a:t>1</a:t>
                      </a:r>
                      <a:r>
                        <a:rPr lang="el-GR" sz="1800" kern="1200" dirty="0" smtClean="0">
                          <a:effectLst/>
                        </a:rPr>
                        <a:t>25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800" kern="1200" dirty="0" smtClean="0">
                          <a:effectLst/>
                        </a:rPr>
                        <a:t>0,045</a:t>
                      </a:r>
                      <a:endParaRPr lang="ru-RU" dirty="0"/>
                    </a:p>
                  </a:txBody>
                  <a:tcPr/>
                </a:tc>
              </a:tr>
              <a:tr h="325675">
                <a:tc>
                  <a:txBody>
                    <a:bodyPr/>
                    <a:lstStyle/>
                    <a:p>
                      <a:pPr algn="just"/>
                      <a:r>
                        <a:rPr lang="el-GR" sz="1800" kern="1200" dirty="0" smtClean="0">
                          <a:effectLst/>
                        </a:rPr>
                        <a:t>λ</a:t>
                      </a:r>
                      <a:r>
                        <a:rPr lang="ru-RU" sz="1800" kern="1200" dirty="0" smtClean="0">
                          <a:effectLst/>
                        </a:rPr>
                        <a:t>300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800" kern="1200" dirty="0" smtClean="0">
                          <a:effectLst/>
                        </a:rPr>
                        <a:t>0,104</a:t>
                      </a:r>
                      <a:endParaRPr lang="ru-RU" dirty="0"/>
                    </a:p>
                  </a:txBody>
                  <a:tcPr/>
                </a:tc>
              </a:tr>
              <a:tr h="325675">
                <a:tc gridSpan="2">
                  <a:txBody>
                    <a:bodyPr/>
                    <a:lstStyle/>
                    <a:p>
                      <a:pPr algn="ctr"/>
                      <a:r>
                        <a:rPr lang="ru-RU" sz="1800" b="1" kern="1200" dirty="0" smtClean="0">
                          <a:effectLst/>
                        </a:rPr>
                        <a:t>Размер, мм</a:t>
                      </a:r>
                      <a:endParaRPr lang="ru-RU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1302699">
                <a:tc>
                  <a:txBody>
                    <a:bodyPr/>
                    <a:lstStyle/>
                    <a:p>
                      <a:pPr algn="just"/>
                      <a:r>
                        <a:rPr lang="ru-RU" sz="1800" kern="1200" dirty="0" smtClean="0">
                          <a:effectLst/>
                        </a:rPr>
                        <a:t>Длина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800" kern="1200" dirty="0" smtClean="0">
                          <a:effectLst/>
                        </a:rPr>
                        <a:t>2</a:t>
                      </a:r>
                      <a:r>
                        <a:rPr lang="ru-RU" sz="1800" kern="1200" dirty="0" smtClean="0">
                          <a:effectLst/>
                        </a:rPr>
                        <a:t>0000 (±100) (возможна иная намотка по желанию заказчика)</a:t>
                      </a:r>
                      <a:endParaRPr lang="ru-RU" dirty="0"/>
                    </a:p>
                  </a:txBody>
                  <a:tcPr/>
                </a:tc>
              </a:tr>
              <a:tr h="325675">
                <a:tc>
                  <a:txBody>
                    <a:bodyPr/>
                    <a:lstStyle/>
                    <a:p>
                      <a:pPr algn="just"/>
                      <a:r>
                        <a:rPr lang="ru-RU" sz="1800" kern="1200" dirty="0" smtClean="0">
                          <a:effectLst/>
                        </a:rPr>
                        <a:t>Ширина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800" kern="1200" dirty="0" smtClean="0">
                          <a:effectLst/>
                        </a:rPr>
                        <a:t>1200</a:t>
                      </a:r>
                      <a:endParaRPr lang="ru-RU" dirty="0"/>
                    </a:p>
                  </a:txBody>
                  <a:tcPr/>
                </a:tc>
              </a:tr>
              <a:tr h="325675">
                <a:tc>
                  <a:txBody>
                    <a:bodyPr/>
                    <a:lstStyle/>
                    <a:p>
                      <a:pPr algn="just"/>
                      <a:r>
                        <a:rPr lang="ru-RU" sz="1800" kern="1200" dirty="0" smtClean="0">
                          <a:effectLst/>
                        </a:rPr>
                        <a:t>Толщина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800" kern="1200" dirty="0" smtClean="0">
                          <a:effectLst/>
                        </a:rPr>
                        <a:t>От </a:t>
                      </a:r>
                      <a:r>
                        <a:rPr lang="en-US" sz="1800" kern="1200" dirty="0" smtClean="0">
                          <a:effectLst/>
                        </a:rPr>
                        <a:t>5</a:t>
                      </a:r>
                      <a:r>
                        <a:rPr lang="en-US" sz="1800" kern="1200" baseline="0" dirty="0" smtClean="0">
                          <a:effectLst/>
                        </a:rPr>
                        <a:t> </a:t>
                      </a:r>
                      <a:r>
                        <a:rPr lang="ru-RU" sz="1800" kern="1200" dirty="0" smtClean="0">
                          <a:effectLst/>
                        </a:rPr>
                        <a:t>до </a:t>
                      </a:r>
                      <a:r>
                        <a:rPr lang="en-US" sz="1800" kern="1200" dirty="0" smtClean="0">
                          <a:effectLst/>
                        </a:rPr>
                        <a:t>2</a:t>
                      </a:r>
                      <a:r>
                        <a:rPr lang="ru-RU" sz="1800" kern="1200" dirty="0" smtClean="0">
                          <a:effectLst/>
                        </a:rPr>
                        <a:t>0</a:t>
                      </a:r>
                      <a:endParaRPr lang="ru-RU" dirty="0"/>
                    </a:p>
                  </a:txBody>
                  <a:tcPr/>
                </a:tc>
              </a:tr>
              <a:tr h="569931">
                <a:tc>
                  <a:txBody>
                    <a:bodyPr/>
                    <a:lstStyle/>
                    <a:p>
                      <a:pPr algn="just"/>
                      <a:r>
                        <a:rPr lang="ru-RU" sz="1800" kern="1200" dirty="0" smtClean="0">
                          <a:effectLst/>
                        </a:rPr>
                        <a:t>Температура применения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800" kern="1200" dirty="0" smtClean="0">
                          <a:effectLst/>
                        </a:rPr>
                        <a:t>От -200°</a:t>
                      </a:r>
                      <a:r>
                        <a:rPr lang="en-US" sz="1800" kern="1200" dirty="0" smtClean="0">
                          <a:effectLst/>
                        </a:rPr>
                        <a:t>C </a:t>
                      </a:r>
                      <a:r>
                        <a:rPr lang="ru-RU" sz="1800" kern="1200" dirty="0" smtClean="0">
                          <a:effectLst/>
                        </a:rPr>
                        <a:t>до +900°</a:t>
                      </a:r>
                      <a:r>
                        <a:rPr lang="en-US" sz="1800" kern="1200" dirty="0" smtClean="0">
                          <a:effectLst/>
                        </a:rPr>
                        <a:t>C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1213711" y="358631"/>
            <a:ext cx="48924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Технические характеристики </a:t>
            </a:r>
            <a:r>
              <a:rPr lang="en-US" b="1" dirty="0" smtClean="0">
                <a:solidFill>
                  <a:srgbClr val="FF0000"/>
                </a:solidFill>
              </a:rPr>
              <a:t>PRO –</a:t>
            </a:r>
            <a:r>
              <a:rPr lang="ru-RU" b="1" dirty="0" smtClean="0">
                <a:solidFill>
                  <a:srgbClr val="FF0000"/>
                </a:solidFill>
              </a:rPr>
              <a:t>МБОР-</a:t>
            </a:r>
            <a:r>
              <a:rPr lang="en-US" b="1" dirty="0" smtClean="0">
                <a:solidFill>
                  <a:srgbClr val="FF0000"/>
                </a:solidFill>
              </a:rPr>
              <a:t>VENT</a:t>
            </a:r>
            <a:endParaRPr lang="ru-RU" b="1" dirty="0">
              <a:solidFill>
                <a:srgbClr val="FF0000"/>
              </a:solidFill>
            </a:endParaRPr>
          </a:p>
        </p:txBody>
      </p:sp>
      <p:graphicFrame>
        <p:nvGraphicFramePr>
          <p:cNvPr id="8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15397185"/>
              </p:ext>
            </p:extLst>
          </p:nvPr>
        </p:nvGraphicFramePr>
        <p:xfrm>
          <a:off x="6222670" y="969024"/>
          <a:ext cx="5225142" cy="481563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07685"/>
                <a:gridCol w="2240924"/>
                <a:gridCol w="1376533"/>
              </a:tblGrid>
              <a:tr h="452235">
                <a:tc>
                  <a:txBody>
                    <a:bodyPr/>
                    <a:lstStyle/>
                    <a:p>
                      <a:pPr algn="ctr"/>
                      <a:r>
                        <a:rPr lang="ru-RU" sz="1800" b="1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Предел огнестойкости</a:t>
                      </a:r>
                      <a:endParaRPr lang="ru-RU" dirty="0"/>
                    </a:p>
                  </a:txBody>
                  <a:tcPr marL="74212" marR="742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Наименование материала</a:t>
                      </a:r>
                      <a:endParaRPr lang="ru-RU" dirty="0"/>
                    </a:p>
                  </a:txBody>
                  <a:tcPr marL="74212" marR="742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Толщина в мм</a:t>
                      </a:r>
                      <a:endParaRPr lang="ru-RU" dirty="0"/>
                    </a:p>
                  </a:txBody>
                  <a:tcPr marL="74212" marR="74212"/>
                </a:tc>
              </a:tr>
              <a:tr h="709093"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EI </a:t>
                      </a:r>
                      <a:r>
                        <a:rPr lang="ru-RU" sz="18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lang="en-US" sz="18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endParaRPr lang="ru-RU" dirty="0"/>
                    </a:p>
                  </a:txBody>
                  <a:tcPr marL="74212" marR="742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PRO-МБОР 5 - (1НФ,1БТ,1КТ,1СТ)</a:t>
                      </a:r>
                    </a:p>
                    <a:p>
                      <a:pPr algn="ctr"/>
                      <a:r>
                        <a:rPr lang="ru-RU" sz="12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(с жаростойкой мастикой расход </a:t>
                      </a:r>
                      <a:r>
                        <a:rPr lang="ru-RU" sz="1200" b="0" i="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0,7 </a:t>
                      </a:r>
                      <a:r>
                        <a:rPr lang="ru-RU" sz="12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кг/</a:t>
                      </a:r>
                      <a:r>
                        <a:rPr lang="ru-RU" sz="1200" b="0" i="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кв.м</a:t>
                      </a:r>
                      <a:r>
                        <a:rPr lang="ru-RU" sz="12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ru-RU" sz="1200" dirty="0"/>
                    </a:p>
                  </a:txBody>
                  <a:tcPr marL="74212" marR="742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5</a:t>
                      </a:r>
                      <a:endParaRPr lang="ru-RU" dirty="0"/>
                    </a:p>
                  </a:txBody>
                  <a:tcPr marL="74212" marR="74212"/>
                </a:tc>
              </a:tr>
              <a:tr h="706356"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EI </a:t>
                      </a:r>
                      <a:r>
                        <a:rPr lang="ru-RU" sz="18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60</a:t>
                      </a:r>
                      <a:endParaRPr lang="ru-RU" dirty="0"/>
                    </a:p>
                  </a:txBody>
                  <a:tcPr marL="74212" marR="742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PRO-МБОР 5 - (1НФ,1БТ,1КТ,1СТ)</a:t>
                      </a:r>
                    </a:p>
                    <a:p>
                      <a:pPr algn="ctr"/>
                      <a:r>
                        <a:rPr lang="ru-RU" sz="12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(с жаростойкой мастикой расход </a:t>
                      </a:r>
                      <a:r>
                        <a:rPr lang="ru-RU" sz="1200" b="0" i="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1 </a:t>
                      </a:r>
                      <a:r>
                        <a:rPr lang="ru-RU" sz="12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кг/</a:t>
                      </a:r>
                      <a:r>
                        <a:rPr lang="ru-RU" sz="1200" b="0" i="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кв.м</a:t>
                      </a:r>
                      <a:r>
                        <a:rPr lang="ru-RU" sz="12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ru-RU" dirty="0"/>
                    </a:p>
                  </a:txBody>
                  <a:tcPr marL="74212" marR="742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5</a:t>
                      </a:r>
                      <a:endParaRPr lang="ru-RU" dirty="0"/>
                    </a:p>
                  </a:txBody>
                  <a:tcPr marL="74212" marR="74212"/>
                </a:tc>
              </a:tr>
              <a:tr h="574830"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EI </a:t>
                      </a:r>
                      <a:r>
                        <a:rPr lang="ru-RU" sz="18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90</a:t>
                      </a:r>
                      <a:endParaRPr lang="ru-RU" dirty="0"/>
                    </a:p>
                  </a:txBody>
                  <a:tcPr marL="74212" marR="74212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PRO-МБОР 8 - (1НФ,1БТ,1КТ,1СТ)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(с жаростойкой мастикой расход  1,2 кг/</a:t>
                      </a:r>
                      <a:r>
                        <a:rPr kumimoji="0" lang="ru-RU" sz="1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кв.м</a:t>
                      </a: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ru-RU" dirty="0"/>
                    </a:p>
                  </a:txBody>
                  <a:tcPr marL="74212" marR="742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8</a:t>
                      </a:r>
                      <a:endParaRPr lang="ru-RU" dirty="0"/>
                    </a:p>
                  </a:txBody>
                  <a:tcPr marL="74212" marR="74212"/>
                </a:tc>
              </a:tr>
              <a:tr h="623608"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EI </a:t>
                      </a:r>
                      <a:r>
                        <a:rPr lang="ru-RU" sz="18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120</a:t>
                      </a:r>
                      <a:endParaRPr lang="ru-RU" dirty="0"/>
                    </a:p>
                  </a:txBody>
                  <a:tcPr marL="74212" marR="74212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PRO-МБОР10 -(1НФ,1БТ,1КТ,1СТ)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(с жаростойкой мастикой расход  1,8 кг/</a:t>
                      </a:r>
                      <a:r>
                        <a:rPr kumimoji="0" lang="ru-RU" sz="1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кв.м</a:t>
                      </a: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ru-RU" dirty="0"/>
                    </a:p>
                  </a:txBody>
                  <a:tcPr marL="74212" marR="742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10</a:t>
                      </a:r>
                      <a:endParaRPr lang="ru-RU" dirty="0"/>
                    </a:p>
                  </a:txBody>
                  <a:tcPr marL="74212" marR="74212"/>
                </a:tc>
              </a:tr>
              <a:tr h="623608"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EI </a:t>
                      </a:r>
                      <a:r>
                        <a:rPr lang="ru-RU" sz="18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150</a:t>
                      </a:r>
                      <a:endParaRPr lang="ru-RU" dirty="0"/>
                    </a:p>
                  </a:txBody>
                  <a:tcPr marL="74212" marR="74212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PRO-МБОР13-1НФ,1БТ,1КТ,1СТ)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(с жаростойкой мастикой расход  2 кг/</a:t>
                      </a:r>
                      <a:r>
                        <a:rPr kumimoji="0" lang="ru-RU" sz="1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кв.м</a:t>
                      </a: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ru-RU" dirty="0"/>
                    </a:p>
                  </a:txBody>
                  <a:tcPr marL="74212" marR="742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13</a:t>
                      </a:r>
                      <a:endParaRPr lang="ru-RU" dirty="0"/>
                    </a:p>
                  </a:txBody>
                  <a:tcPr marL="74212" marR="74212"/>
                </a:tc>
              </a:tr>
              <a:tr h="839864"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EI </a:t>
                      </a:r>
                      <a:r>
                        <a:rPr lang="ru-RU" sz="18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180</a:t>
                      </a:r>
                      <a:endParaRPr lang="ru-RU" dirty="0"/>
                    </a:p>
                  </a:txBody>
                  <a:tcPr marL="74212" marR="74212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PRO-МБОР13-1НФ,1БТ,1КТ,1СТ)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(с жаростойкой мастикой расход  2,8 кг/</a:t>
                      </a:r>
                      <a:r>
                        <a:rPr kumimoji="0" lang="ru-RU" sz="1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кв.м</a:t>
                      </a: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ru-RU" dirty="0"/>
                    </a:p>
                  </a:txBody>
                  <a:tcPr marL="74212" marR="742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13</a:t>
                      </a:r>
                      <a:endParaRPr lang="ru-RU" dirty="0"/>
                    </a:p>
                  </a:txBody>
                  <a:tcPr marL="74212" marR="74212"/>
                </a:tc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6234545" y="358631"/>
            <a:ext cx="51182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/>
              <a:t>Нормируемый предел огнестойкости зависит от толщины рулонного материала:</a:t>
            </a:r>
          </a:p>
        </p:txBody>
      </p:sp>
    </p:spTree>
    <p:extLst>
      <p:ext uri="{BB962C8B-B14F-4D97-AF65-F5344CB8AC3E}">
        <p14:creationId xmlns:p14="http://schemas.microsoft.com/office/powerpoint/2010/main" val="2193232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Ретро">
  <a:themeElements>
    <a:clrScheme name="Ретро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Ретро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етр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02006FA4-1611-4B07-AF7F-85CF6D20EB3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325</TotalTime>
  <Words>906</Words>
  <Application>Microsoft Office PowerPoint</Application>
  <PresentationFormat>Широкоэкранный</PresentationFormat>
  <Paragraphs>204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9" baseType="lpstr">
      <vt:lpstr>Calibri</vt:lpstr>
      <vt:lpstr>Calibri Light</vt:lpstr>
      <vt:lpstr>Ретро</vt:lpstr>
      <vt:lpstr>Презентация PowerPoint</vt:lpstr>
      <vt:lpstr>Тепло-огнезащитное        покрытие  PRO-VENT EI 60 - 240</vt:lpstr>
      <vt:lpstr>Презентация PowerPoint</vt:lpstr>
      <vt:lpstr>Презентация PowerPoint</vt:lpstr>
      <vt:lpstr>Презентация PowerPoint</vt:lpstr>
      <vt:lpstr>Презентация PowerPoint</vt:lpstr>
      <vt:lpstr>Огнезащитное   покрытие  PRO-МБОР-VENT EI 30 - 180</vt:lpstr>
      <vt:lpstr>Презентация PowerPoint</vt:lpstr>
      <vt:lpstr>Презентация PowerPoint</vt:lpstr>
      <vt:lpstr>Презентация PowerPoint</vt:lpstr>
      <vt:lpstr>Огнезащитное   покрытие для металлоконструкций PRO-METAL  R 90 - 180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Огнезащитное покрытие PRO-VENT EI 60 - 240</dc:title>
  <dc:creator>Евгений</dc:creator>
  <cp:lastModifiedBy>SALES-12</cp:lastModifiedBy>
  <cp:revision>24</cp:revision>
  <dcterms:created xsi:type="dcterms:W3CDTF">2015-10-25T21:44:38Z</dcterms:created>
  <dcterms:modified xsi:type="dcterms:W3CDTF">2016-06-15T10:29:23Z</dcterms:modified>
</cp:coreProperties>
</file>